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charts/chart1.xml" ContentType="application/vnd.openxmlformats-officedocument.drawingml.chart+xml"/>
  <Override PartName="/ppt/notesSlides/notesSlide34.xml" ContentType="application/vnd.openxmlformats-officedocument.presentationml.notesSlide+xml"/>
  <Override PartName="/ppt/charts/chart2.xml" ContentType="application/vnd.openxmlformats-officedocument.drawingml.chart+xml"/>
  <Override PartName="/ppt/notesSlides/notesSlide3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301" r:id="rId2"/>
    <p:sldId id="288" r:id="rId3"/>
    <p:sldId id="300" r:id="rId4"/>
    <p:sldId id="305" r:id="rId5"/>
    <p:sldId id="317" r:id="rId6"/>
    <p:sldId id="311" r:id="rId7"/>
    <p:sldId id="285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308" r:id="rId16"/>
    <p:sldId id="262" r:id="rId17"/>
    <p:sldId id="263" r:id="rId18"/>
    <p:sldId id="264" r:id="rId19"/>
    <p:sldId id="265" r:id="rId20"/>
    <p:sldId id="298" r:id="rId21"/>
    <p:sldId id="267" r:id="rId22"/>
    <p:sldId id="268" r:id="rId23"/>
    <p:sldId id="269" r:id="rId24"/>
    <p:sldId id="287" r:id="rId25"/>
    <p:sldId id="271" r:id="rId26"/>
    <p:sldId id="272" r:id="rId27"/>
    <p:sldId id="273" r:id="rId28"/>
    <p:sldId id="274" r:id="rId29"/>
    <p:sldId id="275" r:id="rId30"/>
    <p:sldId id="276" r:id="rId31"/>
    <p:sldId id="309" r:id="rId32"/>
    <p:sldId id="277" r:id="rId33"/>
    <p:sldId id="307" r:id="rId34"/>
    <p:sldId id="299" r:id="rId35"/>
    <p:sldId id="312" r:id="rId36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F0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B9D7D62-B32B-489D-8D38-DBF802EE206E}" v="28" dt="2019-01-22T10:12:33.3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625" autoAdjust="0"/>
    <p:restoredTop sz="93808" autoAdjust="0"/>
  </p:normalViewPr>
  <p:slideViewPr>
    <p:cSldViewPr>
      <p:cViewPr varScale="1">
        <p:scale>
          <a:sx n="122" d="100"/>
          <a:sy n="122" d="100"/>
        </p:scale>
        <p:origin x="882" y="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Luleå</c:v>
                </c:pt>
              </c:strCache>
            </c:strRef>
          </c:tx>
          <c:invertIfNegative val="0"/>
          <c:cat>
            <c:strRef>
              <c:f>Blad1!$A$2:$A$5</c:f>
              <c:strCache>
                <c:ptCount val="4"/>
                <c:pt idx="0">
                  <c:v>Kontakt</c:v>
                </c:pt>
                <c:pt idx="1">
                  <c:v>Information</c:v>
                </c:pt>
                <c:pt idx="2">
                  <c:v>Påverkan</c:v>
                </c:pt>
                <c:pt idx="3">
                  <c:v>Förtroende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46</c:v>
                </c:pt>
                <c:pt idx="1">
                  <c:v>58</c:v>
                </c:pt>
                <c:pt idx="2">
                  <c:v>40</c:v>
                </c:pt>
                <c:pt idx="3">
                  <c:v>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34-43EA-B08C-1A01C61EF34C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Större</c:v>
                </c:pt>
              </c:strCache>
            </c:strRef>
          </c:tx>
          <c:invertIfNegative val="0"/>
          <c:cat>
            <c:strRef>
              <c:f>Blad1!$A$2:$A$5</c:f>
              <c:strCache>
                <c:ptCount val="4"/>
                <c:pt idx="0">
                  <c:v>Kontakt</c:v>
                </c:pt>
                <c:pt idx="1">
                  <c:v>Information</c:v>
                </c:pt>
                <c:pt idx="2">
                  <c:v>Påverkan</c:v>
                </c:pt>
                <c:pt idx="3">
                  <c:v>Förtroende</c:v>
                </c:pt>
              </c:strCache>
            </c:strRef>
          </c:cat>
          <c:val>
            <c:numRef>
              <c:f>Blad1!$C$2:$C$5</c:f>
              <c:numCache>
                <c:formatCode>General</c:formatCode>
                <c:ptCount val="4"/>
                <c:pt idx="0">
                  <c:v>50</c:v>
                </c:pt>
                <c:pt idx="1">
                  <c:v>59</c:v>
                </c:pt>
                <c:pt idx="2">
                  <c:v>43</c:v>
                </c:pt>
                <c:pt idx="3">
                  <c:v>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A34-43EA-B08C-1A01C61EF34C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Samtliga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Blad1!$A$2:$A$5</c:f>
              <c:strCache>
                <c:ptCount val="4"/>
                <c:pt idx="0">
                  <c:v>Kontakt</c:v>
                </c:pt>
                <c:pt idx="1">
                  <c:v>Information</c:v>
                </c:pt>
                <c:pt idx="2">
                  <c:v>Påverkan</c:v>
                </c:pt>
                <c:pt idx="3">
                  <c:v>Förtroende</c:v>
                </c:pt>
              </c:strCache>
            </c:strRef>
          </c:cat>
          <c:val>
            <c:numRef>
              <c:f>Blad1!$D$2:$D$5</c:f>
              <c:numCache>
                <c:formatCode>General</c:formatCode>
                <c:ptCount val="4"/>
                <c:pt idx="0">
                  <c:v>52</c:v>
                </c:pt>
                <c:pt idx="1">
                  <c:v>56</c:v>
                </c:pt>
                <c:pt idx="2">
                  <c:v>42</c:v>
                </c:pt>
                <c:pt idx="3">
                  <c:v>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A34-43EA-B08C-1A01C61EF3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0299008"/>
        <c:axId val="130300544"/>
      </c:barChart>
      <c:catAx>
        <c:axId val="1302990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Helvetica LT Std" pitchFamily="34" charset="0"/>
              </a:defRPr>
            </a:pPr>
            <a:endParaRPr lang="sv-SE"/>
          </a:p>
        </c:txPr>
        <c:crossAx val="130300544"/>
        <c:crosses val="autoZero"/>
        <c:auto val="1"/>
        <c:lblAlgn val="ctr"/>
        <c:lblOffset val="100"/>
        <c:noMultiLvlLbl val="0"/>
      </c:catAx>
      <c:valAx>
        <c:axId val="1303005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029900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cat>
            <c:strRef>
              <c:f>Blad1!$A$2:$A$5</c:f>
              <c:strCache>
                <c:ptCount val="4"/>
                <c:pt idx="0">
                  <c:v>Kontakt</c:v>
                </c:pt>
                <c:pt idx="1">
                  <c:v>Information</c:v>
                </c:pt>
                <c:pt idx="2">
                  <c:v>Påverkan</c:v>
                </c:pt>
                <c:pt idx="3">
                  <c:v>Förtroende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43</c:v>
                </c:pt>
                <c:pt idx="1">
                  <c:v>56</c:v>
                </c:pt>
                <c:pt idx="2">
                  <c:v>37</c:v>
                </c:pt>
                <c:pt idx="3">
                  <c:v>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F2-4908-A2A3-2675134A2E7E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cat>
            <c:strRef>
              <c:f>Blad1!$A$2:$A$5</c:f>
              <c:strCache>
                <c:ptCount val="4"/>
                <c:pt idx="0">
                  <c:v>Kontakt</c:v>
                </c:pt>
                <c:pt idx="1">
                  <c:v>Information</c:v>
                </c:pt>
                <c:pt idx="2">
                  <c:v>Påverkan</c:v>
                </c:pt>
                <c:pt idx="3">
                  <c:v>Förtroende</c:v>
                </c:pt>
              </c:strCache>
            </c:strRef>
          </c:cat>
          <c:val>
            <c:numRef>
              <c:f>Blad1!$C$2:$C$5</c:f>
              <c:numCache>
                <c:formatCode>General</c:formatCode>
                <c:ptCount val="4"/>
                <c:pt idx="0">
                  <c:v>51</c:v>
                </c:pt>
                <c:pt idx="1">
                  <c:v>59</c:v>
                </c:pt>
                <c:pt idx="2">
                  <c:v>41</c:v>
                </c:pt>
                <c:pt idx="3">
                  <c:v>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0F2-4908-A2A3-2675134A2E7E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Blad1!$A$2:$A$5</c:f>
              <c:strCache>
                <c:ptCount val="4"/>
                <c:pt idx="0">
                  <c:v>Kontakt</c:v>
                </c:pt>
                <c:pt idx="1">
                  <c:v>Information</c:v>
                </c:pt>
                <c:pt idx="2">
                  <c:v>Påverkan</c:v>
                </c:pt>
                <c:pt idx="3">
                  <c:v>Förtroende</c:v>
                </c:pt>
              </c:strCache>
            </c:strRef>
          </c:cat>
          <c:val>
            <c:numRef>
              <c:f>Blad1!$D$2:$D$5</c:f>
              <c:numCache>
                <c:formatCode>General</c:formatCode>
                <c:ptCount val="4"/>
                <c:pt idx="0">
                  <c:v>46</c:v>
                </c:pt>
                <c:pt idx="1">
                  <c:v>58</c:v>
                </c:pt>
                <c:pt idx="2">
                  <c:v>40</c:v>
                </c:pt>
                <c:pt idx="3">
                  <c:v>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0F2-4908-A2A3-2675134A2E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2202240"/>
        <c:axId val="172204032"/>
      </c:barChart>
      <c:catAx>
        <c:axId val="1722022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Helvetica LT Std" pitchFamily="34" charset="0"/>
              </a:defRPr>
            </a:pPr>
            <a:endParaRPr lang="sv-SE"/>
          </a:p>
        </c:txPr>
        <c:crossAx val="172204032"/>
        <c:crosses val="autoZero"/>
        <c:auto val="1"/>
        <c:lblAlgn val="ctr"/>
        <c:lblOffset val="100"/>
        <c:noMultiLvlLbl val="0"/>
      </c:catAx>
      <c:valAx>
        <c:axId val="1722040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220224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43DF12-7B8C-4D94-9A90-04CC05804C7F}" type="datetimeFigureOut">
              <a:rPr lang="sv-SE" smtClean="0"/>
              <a:t>2019-01-22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CE5A46-B4C3-4A77-92E5-2B770F6672D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278995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44AC161-667A-4A0D-A988-561D12B126C5}" type="datetimeFigureOut">
              <a:rPr lang="sv-SE"/>
              <a:pPr>
                <a:defRPr/>
              </a:pPr>
              <a:t>2019-01-22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EBF7270-5A7D-4F6F-8DF2-F30DB7432B7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448605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sv-SE" altLang="sv-SE" dirty="0"/>
              <a:t>NRI är ett helhetsbetyg för hur medborgarna bedömer kommunen som en plats att bo och leva på </a:t>
            </a:r>
          </a:p>
          <a:p>
            <a:r>
              <a:rPr lang="sv-SE" altLang="sv-SE" dirty="0"/>
              <a:t>40 och under = Ej godkänt</a:t>
            </a:r>
          </a:p>
          <a:p>
            <a:r>
              <a:rPr lang="sv-SE" altLang="sv-SE" dirty="0"/>
              <a:t>55 och över = Nöjd</a:t>
            </a:r>
          </a:p>
          <a:p>
            <a:r>
              <a:rPr lang="sv-SE" altLang="sv-SE" dirty="0"/>
              <a:t>75 och över = Mycket nöjd</a:t>
            </a:r>
          </a:p>
          <a:p>
            <a:r>
              <a:rPr lang="sv-SE" altLang="sv-SE" dirty="0"/>
              <a:t>Större = Kommuner med minst 50 000 invånare</a:t>
            </a:r>
          </a:p>
          <a:p>
            <a:endParaRPr lang="sv-SE" altLang="sv-SE" dirty="0"/>
          </a:p>
        </p:txBody>
      </p:sp>
      <p:sp>
        <p:nvSpPr>
          <p:cNvPr id="33796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FFB06A31-9182-4A4F-A181-3F99E64E6E75}" type="slidenum">
              <a:rPr lang="sv-SE" altLang="sv-SE" sz="1200" smtClean="0"/>
              <a:pPr eaLnBrk="1" hangingPunct="1"/>
              <a:t>1</a:t>
            </a:fld>
            <a:endParaRPr lang="sv-SE" altLang="sv-SE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sv-SE" altLang="sv-SE" dirty="0"/>
              <a:t>* Enkäten förändrad – betygen 2010-2013 inte helt jämförbara med tidigare år! </a:t>
            </a:r>
          </a:p>
        </p:txBody>
      </p:sp>
      <p:sp>
        <p:nvSpPr>
          <p:cNvPr id="38916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576F481D-7569-4FCA-91DB-12769C3B1C7E}" type="slidenum">
              <a:rPr lang="sv-SE" altLang="sv-SE" sz="1200" smtClean="0"/>
              <a:pPr eaLnBrk="1" hangingPunct="1"/>
              <a:t>10</a:t>
            </a:fld>
            <a:endParaRPr lang="sv-SE" altLang="sv-SE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sv-SE" altLang="sv-SE" dirty="0"/>
              <a:t>* Enkäten förändrad – betygen 2010-2013 inte helt jämförbara med tidigare år! </a:t>
            </a:r>
          </a:p>
        </p:txBody>
      </p:sp>
      <p:sp>
        <p:nvSpPr>
          <p:cNvPr id="39940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DA65FBD1-F4E7-4505-8F2E-47E33C3660F1}" type="slidenum">
              <a:rPr lang="sv-SE" altLang="sv-SE" sz="1200" smtClean="0"/>
              <a:pPr eaLnBrk="1" hangingPunct="1"/>
              <a:t>11</a:t>
            </a:fld>
            <a:endParaRPr lang="sv-SE" altLang="sv-SE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sv-SE" altLang="sv-SE" dirty="0"/>
              <a:t>* Enkäten förändrad – betygen 2010-2013 inte helt jämförbara med tidigare år! </a:t>
            </a:r>
          </a:p>
        </p:txBody>
      </p:sp>
      <p:sp>
        <p:nvSpPr>
          <p:cNvPr id="40964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28D7C11E-57EC-4615-BC8D-01F49F8F805D}" type="slidenum">
              <a:rPr lang="sv-SE" altLang="sv-SE" sz="1200" smtClean="0"/>
              <a:pPr eaLnBrk="1" hangingPunct="1"/>
              <a:t>12</a:t>
            </a:fld>
            <a:endParaRPr lang="sv-SE" altLang="sv-SE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>
              <a:buFont typeface="Arial" charset="0"/>
              <a:buChar char="•"/>
            </a:pPr>
            <a:r>
              <a:rPr lang="sv-SE" altLang="sv-SE" dirty="0"/>
              <a:t>Enkäten förändrad – betygen 2010-2013 inte helt jämförbara med tidigare år! </a:t>
            </a:r>
          </a:p>
        </p:txBody>
      </p:sp>
      <p:sp>
        <p:nvSpPr>
          <p:cNvPr id="41988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A434E7D9-8A54-42B5-A778-63DDFB8916AD}" type="slidenum">
              <a:rPr lang="sv-SE" altLang="sv-SE" sz="1200" smtClean="0"/>
              <a:pPr eaLnBrk="1" hangingPunct="1"/>
              <a:t>13</a:t>
            </a:fld>
            <a:endParaRPr lang="sv-SE" altLang="sv-SE"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>
              <a:buFont typeface="Arial" charset="0"/>
              <a:buChar char="•"/>
            </a:pPr>
            <a:r>
              <a:rPr lang="sv-SE" altLang="sv-SE" dirty="0"/>
              <a:t>Enkäten förändrad – betygen 2010-2013 inte helt jämförbara med tidigare år! </a:t>
            </a:r>
          </a:p>
        </p:txBody>
      </p:sp>
      <p:sp>
        <p:nvSpPr>
          <p:cNvPr id="43012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D3DF58A3-9F70-40B1-B83B-CC57C42BF9FE}" type="slidenum">
              <a:rPr lang="sv-SE" altLang="sv-SE" sz="1200" smtClean="0"/>
              <a:pPr eaLnBrk="1" hangingPunct="1"/>
              <a:t>14</a:t>
            </a:fld>
            <a:endParaRPr lang="sv-SE" altLang="sv-SE"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>
              <a:buFont typeface="Arial" charset="0"/>
              <a:buChar char="•"/>
            </a:pPr>
            <a:r>
              <a:rPr lang="sv-SE" altLang="sv-SE" dirty="0"/>
              <a:t>Enkäten förändrad – betygen 2010-2013 inte helt jämförbara med tidigare år! </a:t>
            </a:r>
          </a:p>
        </p:txBody>
      </p:sp>
      <p:sp>
        <p:nvSpPr>
          <p:cNvPr id="43012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D3DF58A3-9F70-40B1-B83B-CC57C42BF9FE}" type="slidenum">
              <a:rPr lang="sv-SE" altLang="sv-SE" sz="1200" smtClean="0"/>
              <a:pPr eaLnBrk="1" hangingPunct="1"/>
              <a:t>15</a:t>
            </a:fld>
            <a:endParaRPr lang="sv-SE" altLang="sv-SE" sz="12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sv-SE" altLang="sv-SE"/>
              <a:t>Sammanfattande index för hur medborgarna bedömer de kommunala verksamheterna</a:t>
            </a:r>
          </a:p>
          <a:p>
            <a:r>
              <a:rPr lang="sv-SE" altLang="sv-SE"/>
              <a:t>Under 40 = Underkänt betyg</a:t>
            </a:r>
          </a:p>
          <a:p>
            <a:r>
              <a:rPr lang="sv-SE" altLang="sv-SE"/>
              <a:t>Över 75 = Högt betyg</a:t>
            </a:r>
          </a:p>
          <a:p>
            <a:endParaRPr lang="sv-SE" altLang="sv-SE"/>
          </a:p>
        </p:txBody>
      </p:sp>
      <p:sp>
        <p:nvSpPr>
          <p:cNvPr id="44036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8C09C198-A8F8-421E-8C9F-413B293BC579}" type="slidenum">
              <a:rPr lang="sv-SE" altLang="sv-SE" sz="1200" smtClean="0"/>
              <a:pPr eaLnBrk="1" hangingPunct="1"/>
              <a:t>16</a:t>
            </a:fld>
            <a:endParaRPr lang="sv-SE" altLang="sv-SE" sz="12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>
              <a:buFont typeface="Arial" charset="0"/>
              <a:buChar char="•"/>
            </a:pPr>
            <a:r>
              <a:rPr lang="sv-SE" altLang="sv-SE" dirty="0"/>
              <a:t>Enkäten förändrad – betygen 2010-2013 inte helt jämförbara med tidigare år! </a:t>
            </a:r>
          </a:p>
          <a:p>
            <a:pPr marL="171450" indent="-171450">
              <a:buFont typeface="Arial" charset="0"/>
              <a:buChar char="•"/>
            </a:pPr>
            <a:endParaRPr lang="sv-SE" altLang="sv-SE" dirty="0"/>
          </a:p>
        </p:txBody>
      </p:sp>
      <p:sp>
        <p:nvSpPr>
          <p:cNvPr id="45060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CDDC7743-E6A0-4EF9-9897-1F6EE8A2A139}" type="slidenum">
              <a:rPr lang="sv-SE" altLang="sv-SE" sz="1200" smtClean="0"/>
              <a:pPr eaLnBrk="1" hangingPunct="1"/>
              <a:t>17</a:t>
            </a:fld>
            <a:endParaRPr lang="sv-SE" altLang="sv-SE" sz="12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v-SE" altLang="sv-SE"/>
          </a:p>
        </p:txBody>
      </p:sp>
      <p:sp>
        <p:nvSpPr>
          <p:cNvPr id="46084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E1FE05CB-4DF9-44A8-B996-44C5ED998C8F}" type="slidenum">
              <a:rPr lang="sv-SE" altLang="sv-SE" sz="1200" smtClean="0"/>
              <a:pPr eaLnBrk="1" hangingPunct="1"/>
              <a:t>18</a:t>
            </a:fld>
            <a:endParaRPr lang="sv-SE" altLang="sv-SE" sz="12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v-SE" altLang="sv-SE"/>
          </a:p>
        </p:txBody>
      </p:sp>
      <p:sp>
        <p:nvSpPr>
          <p:cNvPr id="47108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30CDB1F9-71CC-42B7-A16C-48E7931A26BF}" type="slidenum">
              <a:rPr lang="sv-SE" altLang="sv-SE" sz="1200" smtClean="0"/>
              <a:pPr eaLnBrk="1" hangingPunct="1"/>
              <a:t>19</a:t>
            </a:fld>
            <a:endParaRPr lang="sv-SE" altLang="sv-SE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sv-SE" altLang="sv-SE" dirty="0"/>
              <a:t>NRI är ett helhetsbetyg för hur medborgarna bedömer kommunen som en plats att bo och leva på </a:t>
            </a:r>
          </a:p>
          <a:p>
            <a:r>
              <a:rPr lang="sv-SE" altLang="sv-SE" dirty="0"/>
              <a:t>40 och under = Ej godkänt</a:t>
            </a:r>
          </a:p>
          <a:p>
            <a:r>
              <a:rPr lang="sv-SE" altLang="sv-SE" dirty="0"/>
              <a:t>55 och över = Nöjd</a:t>
            </a:r>
          </a:p>
          <a:p>
            <a:r>
              <a:rPr lang="sv-SE" altLang="sv-SE" dirty="0"/>
              <a:t>75 och över = Mycket nöjd</a:t>
            </a:r>
          </a:p>
          <a:p>
            <a:r>
              <a:rPr lang="sv-SE" altLang="sv-SE" dirty="0"/>
              <a:t>Större = Kommuner med minst 50 000 invånare</a:t>
            </a:r>
          </a:p>
        </p:txBody>
      </p:sp>
      <p:sp>
        <p:nvSpPr>
          <p:cNvPr id="34820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A79E5430-6306-4BCE-9938-939C9DE55C5C}" type="slidenum">
              <a:rPr lang="sv-SE" altLang="sv-SE" sz="1200" smtClean="0"/>
              <a:pPr eaLnBrk="1" hangingPunct="1"/>
              <a:t>2</a:t>
            </a:fld>
            <a:endParaRPr lang="sv-SE" altLang="sv-SE" sz="120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v-SE" altLang="sv-SE"/>
          </a:p>
        </p:txBody>
      </p:sp>
      <p:sp>
        <p:nvSpPr>
          <p:cNvPr id="47108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30CDB1F9-71CC-42B7-A16C-48E7931A26BF}" type="slidenum">
              <a:rPr lang="sv-SE" altLang="sv-SE" sz="1200" smtClean="0"/>
              <a:pPr eaLnBrk="1" hangingPunct="1"/>
              <a:t>20</a:t>
            </a:fld>
            <a:endParaRPr lang="sv-SE" altLang="sv-SE" sz="120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v-SE" altLang="sv-SE"/>
          </a:p>
        </p:txBody>
      </p:sp>
      <p:sp>
        <p:nvSpPr>
          <p:cNvPr id="49156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6879EE6B-7982-4D4E-9473-80E32EB3531A}" type="slidenum">
              <a:rPr lang="sv-SE" altLang="sv-SE" sz="1200" smtClean="0"/>
              <a:pPr eaLnBrk="1" hangingPunct="1"/>
              <a:t>21</a:t>
            </a:fld>
            <a:endParaRPr lang="sv-SE" altLang="sv-SE" sz="120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sv-SE" altLang="sv-SE"/>
              <a:t>Generellt låga betyg!</a:t>
            </a:r>
          </a:p>
        </p:txBody>
      </p:sp>
      <p:sp>
        <p:nvSpPr>
          <p:cNvPr id="50180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00873AC3-17D2-43A9-96E0-93AF0D1C6D9F}" type="slidenum">
              <a:rPr lang="sv-SE" altLang="sv-SE" sz="1200" smtClean="0"/>
              <a:pPr eaLnBrk="1" hangingPunct="1"/>
              <a:t>22</a:t>
            </a:fld>
            <a:endParaRPr lang="sv-SE" altLang="sv-SE" sz="120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sv-SE" altLang="sv-SE"/>
              <a:t>Generellt mycket höga betyg!</a:t>
            </a:r>
          </a:p>
        </p:txBody>
      </p:sp>
      <p:sp>
        <p:nvSpPr>
          <p:cNvPr id="51204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F5E07897-B493-4FFA-91F8-170CF8611624}" type="slidenum">
              <a:rPr lang="sv-SE" altLang="sv-SE" sz="1200" smtClean="0"/>
              <a:pPr eaLnBrk="1" hangingPunct="1"/>
              <a:t>23</a:t>
            </a:fld>
            <a:endParaRPr lang="sv-SE" altLang="sv-SE" sz="120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sv-SE" altLang="sv-SE" dirty="0"/>
              <a:t>* Enkäten förändrad – betygen 2010-2013 inte helt jämförbara med tidigare år! </a:t>
            </a:r>
          </a:p>
          <a:p>
            <a:endParaRPr lang="sv-SE" altLang="sv-SE" dirty="0"/>
          </a:p>
        </p:txBody>
      </p:sp>
      <p:sp>
        <p:nvSpPr>
          <p:cNvPr id="52228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C90BA904-6B38-4737-B23F-58639E2E5013}" type="slidenum">
              <a:rPr lang="sv-SE" altLang="sv-SE" sz="1200" smtClean="0"/>
              <a:pPr eaLnBrk="1" hangingPunct="1"/>
              <a:t>24</a:t>
            </a:fld>
            <a:endParaRPr lang="sv-SE" altLang="sv-SE" sz="120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sv-SE" altLang="sv-SE" dirty="0"/>
              <a:t>* Enkäten förändrad - betygen 2010-2013 inte helt jämförbara med tidigare år!</a:t>
            </a:r>
          </a:p>
        </p:txBody>
      </p:sp>
      <p:sp>
        <p:nvSpPr>
          <p:cNvPr id="53252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B2085B74-39E6-492D-8136-566E90488B99}" type="slidenum">
              <a:rPr lang="sv-SE" altLang="sv-SE" sz="1200" smtClean="0"/>
              <a:pPr eaLnBrk="1" hangingPunct="1"/>
              <a:t>25</a:t>
            </a:fld>
            <a:endParaRPr lang="sv-SE" altLang="sv-SE" sz="120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sv-SE" altLang="sv-SE" dirty="0"/>
              <a:t>* Enkäten förändrad - betygen 2010-2013</a:t>
            </a:r>
            <a:r>
              <a:rPr lang="sv-SE" altLang="sv-SE" baseline="0" dirty="0"/>
              <a:t> </a:t>
            </a:r>
            <a:r>
              <a:rPr lang="sv-SE" altLang="sv-SE" dirty="0"/>
              <a:t>inte helt jämförbara med tidigare år!</a:t>
            </a:r>
          </a:p>
        </p:txBody>
      </p:sp>
      <p:sp>
        <p:nvSpPr>
          <p:cNvPr id="54276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DEE27CF1-3C04-4C93-8B25-6261DB6B4BDC}" type="slidenum">
              <a:rPr lang="sv-SE" altLang="sv-SE" sz="1200" smtClean="0"/>
              <a:pPr eaLnBrk="1" hangingPunct="1"/>
              <a:t>26</a:t>
            </a:fld>
            <a:endParaRPr lang="sv-SE" altLang="sv-SE" sz="120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sv-SE" altLang="sv-SE" dirty="0"/>
              <a:t>* Enkäten förändrad - betygen 2010-2013 inte helt jämförbara med tidigare år!  </a:t>
            </a:r>
          </a:p>
          <a:p>
            <a:r>
              <a:rPr lang="sv-SE" altLang="sv-SE" dirty="0"/>
              <a:t>Generellt höga betyg!</a:t>
            </a:r>
          </a:p>
        </p:txBody>
      </p:sp>
      <p:sp>
        <p:nvSpPr>
          <p:cNvPr id="55300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2120B28C-3A32-43A6-95A0-64E8213B53B1}" type="slidenum">
              <a:rPr lang="sv-SE" altLang="sv-SE" sz="1200" smtClean="0"/>
              <a:pPr eaLnBrk="1" hangingPunct="1"/>
              <a:t>27</a:t>
            </a:fld>
            <a:endParaRPr lang="sv-SE" altLang="sv-SE" sz="120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sv-SE" altLang="sv-SE" dirty="0"/>
              <a:t>* Enkäten förändrad - betygen 2010-2013 inte helt jämförbara med tidigare år!</a:t>
            </a:r>
          </a:p>
        </p:txBody>
      </p:sp>
      <p:sp>
        <p:nvSpPr>
          <p:cNvPr id="56324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D3BA690C-DDF9-47C2-9347-6AB85A7C0ABC}" type="slidenum">
              <a:rPr lang="sv-SE" altLang="sv-SE" sz="1200" smtClean="0"/>
              <a:pPr eaLnBrk="1" hangingPunct="1"/>
              <a:t>28</a:t>
            </a:fld>
            <a:endParaRPr lang="sv-SE" altLang="sv-SE" sz="120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sv-SE" altLang="sv-SE" dirty="0"/>
              <a:t>* Enkäten förändrad - betygen 2010-2013 inte helt jämförbara med tidigare år!</a:t>
            </a:r>
          </a:p>
        </p:txBody>
      </p:sp>
      <p:sp>
        <p:nvSpPr>
          <p:cNvPr id="57348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B74706A8-80DA-4828-8958-932DB40CC5F3}" type="slidenum">
              <a:rPr lang="sv-SE" altLang="sv-SE" sz="1200" smtClean="0"/>
              <a:pPr eaLnBrk="1" hangingPunct="1"/>
              <a:t>29</a:t>
            </a:fld>
            <a:endParaRPr lang="sv-SE" altLang="sv-SE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sv-SE" altLang="sv-SE" dirty="0"/>
              <a:t>NRI är ett helhetsbetyg för hur medborgarna bedömer kommunen som en plats att bo och leva på </a:t>
            </a:r>
          </a:p>
          <a:p>
            <a:r>
              <a:rPr lang="sv-SE" altLang="sv-SE" dirty="0"/>
              <a:t>40 och under = Ej godkänt</a:t>
            </a:r>
          </a:p>
          <a:p>
            <a:r>
              <a:rPr lang="sv-SE" altLang="sv-SE" dirty="0"/>
              <a:t>55 och över = Nöjd</a:t>
            </a:r>
          </a:p>
          <a:p>
            <a:r>
              <a:rPr lang="sv-SE" altLang="sv-SE" dirty="0"/>
              <a:t>75 och över = Mycket nöjd</a:t>
            </a:r>
          </a:p>
          <a:p>
            <a:r>
              <a:rPr lang="sv-SE" altLang="sv-SE" dirty="0"/>
              <a:t>Större = Kommuner med minst 50 000 invånare</a:t>
            </a:r>
          </a:p>
          <a:p>
            <a:endParaRPr lang="sv-SE" altLang="sv-SE" dirty="0"/>
          </a:p>
        </p:txBody>
      </p:sp>
      <p:sp>
        <p:nvSpPr>
          <p:cNvPr id="33796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FFB06A31-9182-4A4F-A181-3F99E64E6E75}" type="slidenum">
              <a:rPr lang="sv-SE" altLang="sv-SE" sz="1200" smtClean="0"/>
              <a:pPr eaLnBrk="1" hangingPunct="1"/>
              <a:t>3</a:t>
            </a:fld>
            <a:endParaRPr lang="sv-SE" altLang="sv-SE" sz="120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sv-SE" altLang="sv-SE"/>
              <a:t>* Enkäten förändrad - betygen 2006 inte helt jämförbara med senare år! </a:t>
            </a:r>
          </a:p>
          <a:p>
            <a:r>
              <a:rPr lang="sv-SE" altLang="sv-SE"/>
              <a:t>Generellt mycket höga betyg!</a:t>
            </a:r>
          </a:p>
        </p:txBody>
      </p:sp>
      <p:sp>
        <p:nvSpPr>
          <p:cNvPr id="58372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0B9856E2-DCCE-452B-9FCD-074F0122665A}" type="slidenum">
              <a:rPr lang="sv-SE" altLang="sv-SE" sz="1200" smtClean="0"/>
              <a:pPr eaLnBrk="1" hangingPunct="1"/>
              <a:t>30</a:t>
            </a:fld>
            <a:endParaRPr lang="sv-SE" altLang="sv-SE" sz="120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sv-SE" altLang="sv-SE"/>
              <a:t>Sammanfattande index för hur medborgarna bedömer möjligheterna till inflytande i kommunen. </a:t>
            </a:r>
          </a:p>
          <a:p>
            <a:r>
              <a:rPr lang="sv-SE" altLang="sv-SE"/>
              <a:t>Under 40 = Underkänt</a:t>
            </a:r>
          </a:p>
        </p:txBody>
      </p:sp>
      <p:sp>
        <p:nvSpPr>
          <p:cNvPr id="59396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C4E23FC3-E066-4687-8406-3A3F6D2A2ED2}" type="slidenum">
              <a:rPr lang="sv-SE" altLang="sv-SE" sz="1200" smtClean="0"/>
              <a:pPr eaLnBrk="1" hangingPunct="1"/>
              <a:t>31</a:t>
            </a:fld>
            <a:endParaRPr lang="sv-SE" altLang="sv-SE" sz="120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sv-SE" altLang="sv-SE"/>
              <a:t>Sammanfattande index för hur medborgarna bedömer möjligheterna till inflytande i kommunen. </a:t>
            </a:r>
          </a:p>
          <a:p>
            <a:r>
              <a:rPr lang="sv-SE" altLang="sv-SE"/>
              <a:t>Under 40 = Underkänt</a:t>
            </a:r>
          </a:p>
        </p:txBody>
      </p:sp>
      <p:sp>
        <p:nvSpPr>
          <p:cNvPr id="59396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C4E23FC3-E066-4687-8406-3A3F6D2A2ED2}" type="slidenum">
              <a:rPr lang="sv-SE" altLang="sv-SE" sz="1200" smtClean="0"/>
              <a:pPr eaLnBrk="1" hangingPunct="1"/>
              <a:t>32</a:t>
            </a:fld>
            <a:endParaRPr lang="sv-SE" altLang="sv-SE" sz="120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sv-SE" altLang="sv-SE"/>
              <a:t>Sammanfattande index för hur medborgarna bedömer möjligheterna till inflytande i kommunen. </a:t>
            </a:r>
          </a:p>
          <a:p>
            <a:r>
              <a:rPr lang="sv-SE" altLang="sv-SE"/>
              <a:t>Under 40 = Underkänt</a:t>
            </a:r>
          </a:p>
        </p:txBody>
      </p:sp>
      <p:sp>
        <p:nvSpPr>
          <p:cNvPr id="59396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C4E23FC3-E066-4687-8406-3A3F6D2A2ED2}" type="slidenum">
              <a:rPr lang="sv-SE" altLang="sv-SE" sz="1200" smtClean="0"/>
              <a:pPr eaLnBrk="1" hangingPunct="1"/>
              <a:t>33</a:t>
            </a:fld>
            <a:endParaRPr lang="sv-SE" altLang="sv-SE" sz="120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sv-SE" altLang="sv-SE"/>
              <a:t>Sammanfattande index för hur medborgarna bedömer möjligheterna till inflytande i kommunen. </a:t>
            </a:r>
          </a:p>
          <a:p>
            <a:r>
              <a:rPr lang="sv-SE" altLang="sv-SE"/>
              <a:t>Under 40 = Underkänt</a:t>
            </a:r>
          </a:p>
        </p:txBody>
      </p:sp>
      <p:sp>
        <p:nvSpPr>
          <p:cNvPr id="59396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C4E23FC3-E066-4687-8406-3A3F6D2A2ED2}" type="slidenum">
              <a:rPr lang="sv-SE" altLang="sv-SE" sz="1200" smtClean="0"/>
              <a:pPr eaLnBrk="1" hangingPunct="1"/>
              <a:t>34</a:t>
            </a:fld>
            <a:endParaRPr lang="sv-SE" altLang="sv-SE" sz="120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sv-SE" altLang="sv-SE"/>
              <a:t>Sammanfattande index för hur medborgarna bedömer möjligheterna till inflytande i kommunen. </a:t>
            </a:r>
          </a:p>
          <a:p>
            <a:r>
              <a:rPr lang="sv-SE" altLang="sv-SE"/>
              <a:t>Under 40 = Underkänt</a:t>
            </a:r>
          </a:p>
        </p:txBody>
      </p:sp>
      <p:sp>
        <p:nvSpPr>
          <p:cNvPr id="59396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C4E23FC3-E066-4687-8406-3A3F6D2A2ED2}" type="slidenum">
              <a:rPr lang="sv-SE" altLang="sv-SE" sz="1200" smtClean="0"/>
              <a:pPr eaLnBrk="1" hangingPunct="1"/>
              <a:t>35</a:t>
            </a:fld>
            <a:endParaRPr lang="sv-SE" altLang="sv-SE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sv-SE" altLang="sv-SE"/>
              <a:t>NRI är ett helhetsbetyg för hur medborgarna bedömer kommunen som en plats att bo och leva på </a:t>
            </a:r>
          </a:p>
          <a:p>
            <a:r>
              <a:rPr lang="sv-SE" altLang="sv-SE"/>
              <a:t>40 och under = Ej godkänt</a:t>
            </a:r>
          </a:p>
          <a:p>
            <a:r>
              <a:rPr lang="sv-SE" altLang="sv-SE"/>
              <a:t>55 och över = Nöjd</a:t>
            </a:r>
          </a:p>
          <a:p>
            <a:r>
              <a:rPr lang="sv-SE" altLang="sv-SE"/>
              <a:t>75 och över = Mycket nöjd</a:t>
            </a:r>
          </a:p>
          <a:p>
            <a:r>
              <a:rPr lang="sv-SE" altLang="sv-SE"/>
              <a:t>Större = Kommuner med minst 50 000 invånare</a:t>
            </a:r>
          </a:p>
          <a:p>
            <a:endParaRPr lang="sv-SE" altLang="sv-SE"/>
          </a:p>
        </p:txBody>
      </p:sp>
      <p:sp>
        <p:nvSpPr>
          <p:cNvPr id="33796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FFB06A31-9182-4A4F-A181-3F99E64E6E75}" type="slidenum">
              <a:rPr lang="sv-SE" altLang="sv-SE" sz="1200" smtClean="0"/>
              <a:pPr eaLnBrk="1" hangingPunct="1"/>
              <a:t>4</a:t>
            </a:fld>
            <a:endParaRPr lang="sv-SE" altLang="sv-SE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sv-SE" altLang="sv-SE"/>
              <a:t>NRI är ett helhetsbetyg för hur medborgarna bedömer kommunen som en plats att bo och leva på </a:t>
            </a:r>
          </a:p>
          <a:p>
            <a:r>
              <a:rPr lang="sv-SE" altLang="sv-SE"/>
              <a:t>40 och under = Ej godkänt</a:t>
            </a:r>
          </a:p>
          <a:p>
            <a:r>
              <a:rPr lang="sv-SE" altLang="sv-SE"/>
              <a:t>55 och över = Nöjd</a:t>
            </a:r>
          </a:p>
          <a:p>
            <a:r>
              <a:rPr lang="sv-SE" altLang="sv-SE"/>
              <a:t>75 och över = Mycket nöjd</a:t>
            </a:r>
          </a:p>
          <a:p>
            <a:r>
              <a:rPr lang="sv-SE" altLang="sv-SE"/>
              <a:t>Större = Kommuner med minst 50 000 invånare</a:t>
            </a:r>
          </a:p>
          <a:p>
            <a:endParaRPr lang="sv-SE" altLang="sv-SE"/>
          </a:p>
        </p:txBody>
      </p:sp>
      <p:sp>
        <p:nvSpPr>
          <p:cNvPr id="33796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FFB06A31-9182-4A4F-A181-3F99E64E6E75}" type="slidenum">
              <a:rPr lang="sv-SE" altLang="sv-SE" sz="1200" smtClean="0"/>
              <a:pPr eaLnBrk="1" hangingPunct="1"/>
              <a:t>5</a:t>
            </a:fld>
            <a:endParaRPr lang="sv-SE" altLang="sv-SE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sv-SE" altLang="sv-SE" dirty="0"/>
              <a:t>NRI är ett helhetsbetyg för hur medborgarna bedömer kommunen som en plats att bo och leva på </a:t>
            </a:r>
          </a:p>
          <a:p>
            <a:r>
              <a:rPr lang="sv-SE" altLang="sv-SE" dirty="0"/>
              <a:t>40 och under = Ej godkänt</a:t>
            </a:r>
          </a:p>
          <a:p>
            <a:r>
              <a:rPr lang="sv-SE" altLang="sv-SE" dirty="0"/>
              <a:t>55 och över = Nöjd</a:t>
            </a:r>
          </a:p>
          <a:p>
            <a:r>
              <a:rPr lang="sv-SE" altLang="sv-SE" dirty="0"/>
              <a:t>75 och över = Mycket nöjd</a:t>
            </a:r>
          </a:p>
          <a:p>
            <a:r>
              <a:rPr lang="sv-SE" altLang="sv-SE" dirty="0"/>
              <a:t>Större = Kommuner med minst 50 000 invånare</a:t>
            </a:r>
          </a:p>
        </p:txBody>
      </p:sp>
      <p:sp>
        <p:nvSpPr>
          <p:cNvPr id="34820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A79E5430-6306-4BCE-9938-939C9DE55C5C}" type="slidenum">
              <a:rPr lang="sv-SE" altLang="sv-SE" sz="1200" smtClean="0"/>
              <a:pPr eaLnBrk="1" hangingPunct="1"/>
              <a:t>6</a:t>
            </a:fld>
            <a:endParaRPr lang="sv-SE" altLang="sv-SE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sv-SE" altLang="sv-SE"/>
              <a:t>Svar på frågan ”Kan du rekommendera vänner och bekanta att flytta till din kommun?”</a:t>
            </a:r>
          </a:p>
        </p:txBody>
      </p:sp>
      <p:sp>
        <p:nvSpPr>
          <p:cNvPr id="35844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450CA5DA-0672-48F2-857B-A349D3280223}" type="slidenum">
              <a:rPr lang="sv-SE" altLang="sv-SE" sz="1200" smtClean="0"/>
              <a:pPr eaLnBrk="1" hangingPunct="1"/>
              <a:t>7</a:t>
            </a:fld>
            <a:endParaRPr lang="sv-SE" altLang="sv-SE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sv-SE" altLang="sv-SE" dirty="0"/>
              <a:t>* Enkäten förändrad – betygen 2010-2013 inte helt jämförbara med tidigare år! </a:t>
            </a:r>
          </a:p>
        </p:txBody>
      </p:sp>
      <p:sp>
        <p:nvSpPr>
          <p:cNvPr id="36868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BD1C8F2E-F7B1-4459-9CF1-5560336B5A8C}" type="slidenum">
              <a:rPr lang="sv-SE" altLang="sv-SE" sz="1200" smtClean="0"/>
              <a:pPr eaLnBrk="1" hangingPunct="1"/>
              <a:t>8</a:t>
            </a:fld>
            <a:endParaRPr lang="sv-SE" altLang="sv-SE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sv-SE" altLang="sv-SE" dirty="0"/>
              <a:t>* Enkäten förändrad – betygen 2010-2013 inte helt jämförbara med tidigare år! </a:t>
            </a:r>
          </a:p>
        </p:txBody>
      </p:sp>
      <p:sp>
        <p:nvSpPr>
          <p:cNvPr id="37892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09B6DFB5-90C6-4AA4-B366-225054417D80}" type="slidenum">
              <a:rPr lang="sv-SE" altLang="sv-SE" sz="1200" smtClean="0"/>
              <a:pPr eaLnBrk="1" hangingPunct="1"/>
              <a:t>9</a:t>
            </a:fld>
            <a:endParaRPr lang="sv-SE" altLang="sv-SE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88813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43436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515100" y="1219200"/>
            <a:ext cx="1943100" cy="4038600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85800" y="1219200"/>
            <a:ext cx="5676900" cy="4038600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62094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46643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93480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85800" y="2438400"/>
            <a:ext cx="3810000" cy="2819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810000" cy="2819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44085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64218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78227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79266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97035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30451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4" descr="C:\Documents and Settings\BAD02\Skrivbord\ppp liggande vit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33400"/>
            <a:ext cx="81534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219200"/>
            <a:ext cx="7772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 på bakgrundsrubriken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438400"/>
            <a:ext cx="777240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10200" y="5715000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 b="1"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800600" y="609600"/>
            <a:ext cx="365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 b="1"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 Linotype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 Linotype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 Linotype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 Linotype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 Linotype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 Linotype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 Linotype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 Linotype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6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7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8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9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10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11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12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13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14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17.emf"/><Relationship Id="rId4" Type="http://schemas.openxmlformats.org/officeDocument/2006/relationships/oleObject" Target="../embeddings/oleObject15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18.emf"/><Relationship Id="rId4" Type="http://schemas.openxmlformats.org/officeDocument/2006/relationships/oleObject" Target="../embeddings/oleObject16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19.emf"/><Relationship Id="rId4" Type="http://schemas.openxmlformats.org/officeDocument/2006/relationships/oleObject" Target="../embeddings/oleObject17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8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21.emf"/><Relationship Id="rId4" Type="http://schemas.openxmlformats.org/officeDocument/2006/relationships/oleObject" Target="../embeddings/oleObject19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22.emf"/><Relationship Id="rId4" Type="http://schemas.openxmlformats.org/officeDocument/2006/relationships/oleObject" Target="../embeddings/oleObject20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23.emf"/><Relationship Id="rId4" Type="http://schemas.openxmlformats.org/officeDocument/2006/relationships/oleObject" Target="../embeddings/oleObject21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24.emf"/><Relationship Id="rId4" Type="http://schemas.openxmlformats.org/officeDocument/2006/relationships/oleObject" Target="../embeddings/oleObject22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25.emf"/><Relationship Id="rId4" Type="http://schemas.openxmlformats.org/officeDocument/2006/relationships/oleObject" Target="../embeddings/oleObject23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26.emf"/><Relationship Id="rId4" Type="http://schemas.openxmlformats.org/officeDocument/2006/relationships/oleObject" Target="../embeddings/oleObject24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27.emf"/><Relationship Id="rId4" Type="http://schemas.openxmlformats.org/officeDocument/2006/relationships/oleObject" Target="../embeddings/oleObject25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5" Type="http://schemas.openxmlformats.org/officeDocument/2006/relationships/image" Target="../media/image29.emf"/><Relationship Id="rId4" Type="http://schemas.openxmlformats.org/officeDocument/2006/relationships/oleObject" Target="../embeddings/oleObject26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3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4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ubrik 1"/>
          <p:cNvSpPr>
            <a:spLocks noGrp="1"/>
          </p:cNvSpPr>
          <p:nvPr>
            <p:ph type="title"/>
          </p:nvPr>
        </p:nvSpPr>
        <p:spPr>
          <a:xfrm>
            <a:off x="685800" y="-99392"/>
            <a:ext cx="7772400" cy="1081088"/>
          </a:xfrm>
        </p:spPr>
        <p:txBody>
          <a:bodyPr/>
          <a:lstStyle/>
          <a:p>
            <a:r>
              <a:rPr lang="sv-SE" altLang="sv-SE" sz="3200" dirty="0">
                <a:latin typeface="Arial" charset="0"/>
                <a:cs typeface="Arial" charset="0"/>
              </a:rPr>
              <a:t>Medborgarundersökning</a:t>
            </a:r>
            <a:br>
              <a:rPr lang="sv-SE" altLang="sv-SE" sz="6000" dirty="0">
                <a:latin typeface="Arial" charset="0"/>
                <a:cs typeface="Arial" charset="0"/>
              </a:rPr>
            </a:br>
            <a:endParaRPr lang="sv-SE" altLang="sv-SE" sz="2000" dirty="0"/>
          </a:p>
        </p:txBody>
      </p:sp>
      <p:sp>
        <p:nvSpPr>
          <p:cNvPr id="3075" name="Platshållare för innehåll 1"/>
          <p:cNvSpPr>
            <a:spLocks noGrp="1"/>
          </p:cNvSpPr>
          <p:nvPr>
            <p:ph idx="1"/>
          </p:nvPr>
        </p:nvSpPr>
        <p:spPr>
          <a:xfrm>
            <a:off x="467544" y="764704"/>
            <a:ext cx="7918648" cy="4464745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sv-SE" sz="2000" dirty="0">
                <a:latin typeface="Helvetica LT Std" pitchFamily="34" charset="0"/>
              </a:rPr>
              <a:t>Om SCB:s undersökning:</a:t>
            </a:r>
          </a:p>
          <a:p>
            <a:pPr marL="0" indent="0">
              <a:buFontTx/>
              <a:buNone/>
              <a:defRPr/>
            </a:pPr>
            <a:endParaRPr lang="sv-SE" sz="2000" dirty="0">
              <a:latin typeface="Helvetica LT Std" pitchFamily="34" charset="0"/>
            </a:endParaRPr>
          </a:p>
          <a:p>
            <a:pPr>
              <a:spcBef>
                <a:spcPts val="600"/>
              </a:spcBef>
              <a:defRPr/>
            </a:pPr>
            <a:r>
              <a:rPr lang="sv-SE" sz="1800" dirty="0">
                <a:latin typeface="Helvetica LT Std" pitchFamily="34" charset="0"/>
              </a:rPr>
              <a:t>111 kommuner deltog år 2018. </a:t>
            </a:r>
          </a:p>
          <a:p>
            <a:pPr>
              <a:spcBef>
                <a:spcPts val="600"/>
              </a:spcBef>
              <a:defRPr/>
            </a:pPr>
            <a:r>
              <a:rPr lang="sv-SE" sz="1800" dirty="0">
                <a:latin typeface="Helvetica LT Std" pitchFamily="34" charset="0"/>
              </a:rPr>
              <a:t>1 600 slumpmässigt utvalda Luleåbor i åldrarna 18–84 år tillfrågades, 40 procent svarade (640 personer). </a:t>
            </a:r>
          </a:p>
          <a:p>
            <a:pPr>
              <a:spcBef>
                <a:spcPts val="600"/>
              </a:spcBef>
              <a:defRPr/>
            </a:pPr>
            <a:r>
              <a:rPr lang="sv-SE" sz="1800" dirty="0">
                <a:latin typeface="Helvetica LT Std" pitchFamily="34" charset="0"/>
              </a:rPr>
              <a:t>Genomsnittlig svarsfrekvens för samtliga deltagande kommuner blev 41 procent.</a:t>
            </a:r>
          </a:p>
          <a:p>
            <a:pPr marL="0" indent="0">
              <a:buNone/>
              <a:defRPr/>
            </a:pPr>
            <a:endParaRPr lang="sv-SE" sz="1800" dirty="0">
              <a:latin typeface="Helvetica LT Std" pitchFamily="34" charset="0"/>
            </a:endParaRPr>
          </a:p>
          <a:p>
            <a:pPr marL="0" indent="0">
              <a:buFontTx/>
              <a:buNone/>
              <a:defRPr/>
            </a:pPr>
            <a:r>
              <a:rPr lang="sv-SE" sz="1600" dirty="0">
                <a:latin typeface="Helvetica LT Std" pitchFamily="34" charset="0"/>
              </a:rPr>
              <a:t>* innebär att frågan har förändrats under mätperioden 2006-2018 varför resultaten inte är helt jämförbara över tiden. </a:t>
            </a:r>
          </a:p>
          <a:p>
            <a:pPr marL="0" indent="0">
              <a:buFontTx/>
              <a:buNone/>
              <a:defRPr/>
            </a:pPr>
            <a:endParaRPr lang="sv-SE" sz="1800" dirty="0">
              <a:latin typeface="Helvetica LT Std" pitchFamily="34" charset="0"/>
            </a:endParaRPr>
          </a:p>
          <a:p>
            <a:pPr>
              <a:defRPr/>
            </a:pPr>
            <a:endParaRPr lang="sv-SE" sz="2000" dirty="0">
              <a:latin typeface="Helvetica LT Std" pitchFamily="34" charset="0"/>
            </a:endParaRPr>
          </a:p>
        </p:txBody>
      </p:sp>
      <p:sp>
        <p:nvSpPr>
          <p:cNvPr id="2" name="Platshållare för sidfot 1"/>
          <p:cNvSpPr>
            <a:spLocks noGrp="1"/>
          </p:cNvSpPr>
          <p:nvPr>
            <p:ph type="ftr" sz="quarter" idx="11"/>
          </p:nvPr>
        </p:nvSpPr>
        <p:spPr>
          <a:xfrm>
            <a:off x="6300192" y="6237312"/>
            <a:ext cx="2158008" cy="227112"/>
          </a:xfrm>
        </p:spPr>
        <p:txBody>
          <a:bodyPr/>
          <a:lstStyle/>
          <a:p>
            <a:pPr>
              <a:defRPr/>
            </a:pPr>
            <a:r>
              <a:rPr lang="sv-SE" dirty="0"/>
              <a:t>Kommunikationskontoret</a:t>
            </a:r>
          </a:p>
        </p:txBody>
      </p:sp>
    </p:spTree>
    <p:extLst>
      <p:ext uri="{BB962C8B-B14F-4D97-AF65-F5344CB8AC3E}">
        <p14:creationId xmlns:p14="http://schemas.microsoft.com/office/powerpoint/2010/main" val="9867954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ubrik 1"/>
          <p:cNvSpPr>
            <a:spLocks noGrp="1"/>
          </p:cNvSpPr>
          <p:nvPr>
            <p:ph type="title"/>
          </p:nvPr>
        </p:nvSpPr>
        <p:spPr>
          <a:xfrm>
            <a:off x="685800" y="692150"/>
            <a:ext cx="7772400" cy="1081088"/>
          </a:xfrm>
        </p:spPr>
        <p:txBody>
          <a:bodyPr/>
          <a:lstStyle/>
          <a:p>
            <a:r>
              <a:rPr lang="sv-SE" altLang="sv-SE" sz="3200" dirty="0">
                <a:latin typeface="Arial" charset="0"/>
                <a:cs typeface="Arial" charset="0"/>
              </a:rPr>
              <a:t>Medborgarundersökning</a:t>
            </a:r>
            <a:br>
              <a:rPr lang="sv-SE" altLang="sv-SE" sz="6000" dirty="0">
                <a:latin typeface="Arial" charset="0"/>
                <a:cs typeface="Arial" charset="0"/>
              </a:rPr>
            </a:br>
            <a:r>
              <a:rPr lang="sv-SE" altLang="sv-SE" sz="2000" dirty="0">
                <a:solidFill>
                  <a:schemeClr val="tx1"/>
                </a:solidFill>
                <a:latin typeface="Arial" charset="0"/>
                <a:cs typeface="Arial" charset="0"/>
              </a:rPr>
              <a:t>Bostäder</a:t>
            </a:r>
            <a:endParaRPr lang="sv-SE" altLang="sv-SE" sz="2000" dirty="0">
              <a:solidFill>
                <a:schemeClr val="tx1"/>
              </a:solidFill>
            </a:endParaRPr>
          </a:p>
        </p:txBody>
      </p:sp>
      <p:graphicFrame>
        <p:nvGraphicFramePr>
          <p:cNvPr id="7171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0388420"/>
              </p:ext>
            </p:extLst>
          </p:nvPr>
        </p:nvGraphicFramePr>
        <p:xfrm>
          <a:off x="1255713" y="1914525"/>
          <a:ext cx="6415087" cy="307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Worksheet" r:id="rId4" imgW="8115336" imgH="3895661" progId="Excel.Sheet.8">
                  <p:embed/>
                </p:oleObj>
              </mc:Choice>
              <mc:Fallback>
                <p:oleObj name="Worksheet" r:id="rId4" imgW="8115336" imgH="3895661" progId="Excel.Sheet.8">
                  <p:embed/>
                  <p:pic>
                    <p:nvPicPr>
                      <p:cNvPr id="7171" name="Platshållare för innehåll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5713" y="1914525"/>
                        <a:ext cx="6415087" cy="307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Platshållare för sidfot 1"/>
          <p:cNvSpPr>
            <a:spLocks noGrp="1"/>
          </p:cNvSpPr>
          <p:nvPr>
            <p:ph type="ftr" sz="quarter" idx="11"/>
          </p:nvPr>
        </p:nvSpPr>
        <p:spPr>
          <a:xfrm>
            <a:off x="6300192" y="6237312"/>
            <a:ext cx="2158008" cy="227112"/>
          </a:xfrm>
        </p:spPr>
        <p:txBody>
          <a:bodyPr/>
          <a:lstStyle/>
          <a:p>
            <a:pPr>
              <a:defRPr/>
            </a:pPr>
            <a:r>
              <a:rPr lang="sv-SE" dirty="0"/>
              <a:t>Kommunikationskontoret</a:t>
            </a:r>
          </a:p>
        </p:txBody>
      </p:sp>
      <p:sp>
        <p:nvSpPr>
          <p:cNvPr id="5" name="textruta 4"/>
          <p:cNvSpPr txBox="1"/>
          <p:nvPr/>
        </p:nvSpPr>
        <p:spPr>
          <a:xfrm>
            <a:off x="1187624" y="5445224"/>
            <a:ext cx="676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>
                <a:latin typeface="Helvetica LT Std" pitchFamily="34" charset="0"/>
              </a:rPr>
              <a:t>Män = 48        Kvinnor = 48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ubrik 1"/>
          <p:cNvSpPr>
            <a:spLocks noGrp="1"/>
          </p:cNvSpPr>
          <p:nvPr>
            <p:ph type="title"/>
          </p:nvPr>
        </p:nvSpPr>
        <p:spPr>
          <a:xfrm>
            <a:off x="685800" y="692150"/>
            <a:ext cx="7772400" cy="1081088"/>
          </a:xfrm>
        </p:spPr>
        <p:txBody>
          <a:bodyPr/>
          <a:lstStyle/>
          <a:p>
            <a:r>
              <a:rPr lang="sv-SE" altLang="sv-SE" sz="3200" dirty="0">
                <a:latin typeface="Arial" charset="0"/>
                <a:cs typeface="Arial" charset="0"/>
              </a:rPr>
              <a:t>Medborgarundersökning</a:t>
            </a:r>
            <a:br>
              <a:rPr lang="sv-SE" altLang="sv-SE" sz="6000" dirty="0">
                <a:latin typeface="Arial" charset="0"/>
                <a:cs typeface="Arial" charset="0"/>
              </a:rPr>
            </a:br>
            <a:r>
              <a:rPr lang="sv-SE" altLang="sv-SE" sz="2000" dirty="0">
                <a:solidFill>
                  <a:schemeClr val="tx1"/>
                </a:solidFill>
                <a:latin typeface="Arial" charset="0"/>
                <a:cs typeface="Arial" charset="0"/>
              </a:rPr>
              <a:t>Kommunikationer</a:t>
            </a:r>
            <a:endParaRPr lang="sv-SE" altLang="sv-SE" sz="2000" dirty="0">
              <a:solidFill>
                <a:schemeClr val="tx1"/>
              </a:solidFill>
            </a:endParaRPr>
          </a:p>
        </p:txBody>
      </p:sp>
      <p:graphicFrame>
        <p:nvGraphicFramePr>
          <p:cNvPr id="8195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2992143"/>
              </p:ext>
            </p:extLst>
          </p:nvPr>
        </p:nvGraphicFramePr>
        <p:xfrm>
          <a:off x="1162050" y="1751013"/>
          <a:ext cx="6616700" cy="325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name="Worksheet" r:id="rId4" imgW="8172602" imgH="4019554" progId="Excel.Sheet.8">
                  <p:embed/>
                </p:oleObj>
              </mc:Choice>
              <mc:Fallback>
                <p:oleObj name="Worksheet" r:id="rId4" imgW="8172602" imgH="4019554" progId="Excel.Sheet.8">
                  <p:embed/>
                  <p:pic>
                    <p:nvPicPr>
                      <p:cNvPr id="8195" name="Platshållare för innehåll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2050" y="1751013"/>
                        <a:ext cx="6616700" cy="325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Platshållare för sidfot 1"/>
          <p:cNvSpPr>
            <a:spLocks noGrp="1"/>
          </p:cNvSpPr>
          <p:nvPr>
            <p:ph type="ftr" sz="quarter" idx="11"/>
          </p:nvPr>
        </p:nvSpPr>
        <p:spPr>
          <a:xfrm>
            <a:off x="6300192" y="6237312"/>
            <a:ext cx="2158008" cy="227112"/>
          </a:xfrm>
        </p:spPr>
        <p:txBody>
          <a:bodyPr/>
          <a:lstStyle/>
          <a:p>
            <a:pPr>
              <a:defRPr/>
            </a:pPr>
            <a:r>
              <a:rPr lang="sv-SE" dirty="0"/>
              <a:t>Kommunikationskontoret</a:t>
            </a:r>
          </a:p>
        </p:txBody>
      </p:sp>
      <p:sp>
        <p:nvSpPr>
          <p:cNvPr id="5" name="textruta 4"/>
          <p:cNvSpPr txBox="1"/>
          <p:nvPr/>
        </p:nvSpPr>
        <p:spPr>
          <a:xfrm>
            <a:off x="1187624" y="5445224"/>
            <a:ext cx="676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>
                <a:latin typeface="Helvetica LT Std" pitchFamily="34" charset="0"/>
              </a:rPr>
              <a:t>Män = 68        Kvinnor = 70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ubrik 1"/>
          <p:cNvSpPr>
            <a:spLocks noGrp="1"/>
          </p:cNvSpPr>
          <p:nvPr>
            <p:ph type="title"/>
          </p:nvPr>
        </p:nvSpPr>
        <p:spPr>
          <a:xfrm>
            <a:off x="685800" y="692150"/>
            <a:ext cx="7772400" cy="1081088"/>
          </a:xfrm>
        </p:spPr>
        <p:txBody>
          <a:bodyPr/>
          <a:lstStyle/>
          <a:p>
            <a:r>
              <a:rPr lang="sv-SE" altLang="sv-SE" sz="3200" dirty="0">
                <a:latin typeface="Arial" charset="0"/>
                <a:cs typeface="Arial" charset="0"/>
              </a:rPr>
              <a:t>Medborgarundersökning</a:t>
            </a:r>
            <a:br>
              <a:rPr lang="sv-SE" altLang="sv-SE" sz="6000" dirty="0">
                <a:latin typeface="Arial" charset="0"/>
                <a:cs typeface="Arial" charset="0"/>
              </a:rPr>
            </a:br>
            <a:r>
              <a:rPr lang="sv-SE" altLang="sv-SE" sz="2000" dirty="0">
                <a:solidFill>
                  <a:schemeClr val="tx1"/>
                </a:solidFill>
                <a:latin typeface="Arial" charset="0"/>
                <a:cs typeface="Arial" charset="0"/>
              </a:rPr>
              <a:t>Kommersiellt utbud</a:t>
            </a:r>
            <a:endParaRPr lang="sv-SE" altLang="sv-SE" sz="2000" dirty="0">
              <a:solidFill>
                <a:schemeClr val="tx1"/>
              </a:solidFill>
            </a:endParaRPr>
          </a:p>
        </p:txBody>
      </p:sp>
      <p:graphicFrame>
        <p:nvGraphicFramePr>
          <p:cNvPr id="9219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1053828"/>
              </p:ext>
            </p:extLst>
          </p:nvPr>
        </p:nvGraphicFramePr>
        <p:xfrm>
          <a:off x="1203325" y="1833563"/>
          <a:ext cx="6537325" cy="3103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" name="Worksheet" r:id="rId4" imgW="8143969" imgH="3867331" progId="Excel.Sheet.8">
                  <p:embed/>
                </p:oleObj>
              </mc:Choice>
              <mc:Fallback>
                <p:oleObj name="Worksheet" r:id="rId4" imgW="8143969" imgH="3867331" progId="Excel.Sheet.8">
                  <p:embed/>
                  <p:pic>
                    <p:nvPicPr>
                      <p:cNvPr id="9219" name="Platshållare för innehåll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3325" y="1833563"/>
                        <a:ext cx="6537325" cy="3103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Platshållare för sidfot 1"/>
          <p:cNvSpPr>
            <a:spLocks noGrp="1"/>
          </p:cNvSpPr>
          <p:nvPr>
            <p:ph type="ftr" sz="quarter" idx="11"/>
          </p:nvPr>
        </p:nvSpPr>
        <p:spPr>
          <a:xfrm>
            <a:off x="6300192" y="6237312"/>
            <a:ext cx="2158008" cy="227112"/>
          </a:xfrm>
        </p:spPr>
        <p:txBody>
          <a:bodyPr/>
          <a:lstStyle/>
          <a:p>
            <a:pPr>
              <a:defRPr/>
            </a:pPr>
            <a:r>
              <a:rPr lang="sv-SE" dirty="0"/>
              <a:t>Kommunikationskontoret</a:t>
            </a:r>
          </a:p>
        </p:txBody>
      </p:sp>
      <p:sp>
        <p:nvSpPr>
          <p:cNvPr id="5" name="textruta 4"/>
          <p:cNvSpPr txBox="1"/>
          <p:nvPr/>
        </p:nvSpPr>
        <p:spPr>
          <a:xfrm>
            <a:off x="1187624" y="5445224"/>
            <a:ext cx="676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>
                <a:latin typeface="Helvetica LT Std" pitchFamily="34" charset="0"/>
              </a:rPr>
              <a:t>Män = 68        Kvinnor = 72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ubrik 1"/>
          <p:cNvSpPr>
            <a:spLocks noGrp="1"/>
          </p:cNvSpPr>
          <p:nvPr>
            <p:ph type="title"/>
          </p:nvPr>
        </p:nvSpPr>
        <p:spPr>
          <a:xfrm>
            <a:off x="685800" y="692150"/>
            <a:ext cx="7772400" cy="1081088"/>
          </a:xfrm>
        </p:spPr>
        <p:txBody>
          <a:bodyPr/>
          <a:lstStyle/>
          <a:p>
            <a:r>
              <a:rPr lang="sv-SE" altLang="sv-SE" sz="3200" dirty="0">
                <a:latin typeface="Arial" charset="0"/>
                <a:cs typeface="Arial" charset="0"/>
              </a:rPr>
              <a:t>Medborgarundersökning</a:t>
            </a:r>
            <a:br>
              <a:rPr lang="sv-SE" altLang="sv-SE" sz="6000" dirty="0">
                <a:latin typeface="Arial" charset="0"/>
                <a:cs typeface="Arial" charset="0"/>
              </a:rPr>
            </a:br>
            <a:r>
              <a:rPr lang="sv-SE" altLang="sv-SE" sz="2000" dirty="0">
                <a:solidFill>
                  <a:schemeClr val="tx1"/>
                </a:solidFill>
                <a:latin typeface="Arial" charset="0"/>
                <a:cs typeface="Arial" charset="0"/>
              </a:rPr>
              <a:t>Fritidsmöjligheter</a:t>
            </a:r>
            <a:endParaRPr lang="sv-SE" altLang="sv-SE" sz="2000" dirty="0">
              <a:solidFill>
                <a:schemeClr val="tx1"/>
              </a:solidFill>
            </a:endParaRPr>
          </a:p>
        </p:txBody>
      </p:sp>
      <p:graphicFrame>
        <p:nvGraphicFramePr>
          <p:cNvPr id="10243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8257934"/>
              </p:ext>
            </p:extLst>
          </p:nvPr>
        </p:nvGraphicFramePr>
        <p:xfrm>
          <a:off x="1106488" y="1806575"/>
          <a:ext cx="6732587" cy="330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" name="Worksheet" r:id="rId4" imgW="8162918" imgH="4009829" progId="Excel.Sheet.8">
                  <p:embed/>
                </p:oleObj>
              </mc:Choice>
              <mc:Fallback>
                <p:oleObj name="Worksheet" r:id="rId4" imgW="8162918" imgH="4009829" progId="Excel.Sheet.8">
                  <p:embed/>
                  <p:pic>
                    <p:nvPicPr>
                      <p:cNvPr id="10243" name="Platshållare för innehåll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6488" y="1806575"/>
                        <a:ext cx="6732587" cy="3306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Platshållare för sidfot 1"/>
          <p:cNvSpPr>
            <a:spLocks noGrp="1"/>
          </p:cNvSpPr>
          <p:nvPr>
            <p:ph type="ftr" sz="quarter" idx="11"/>
          </p:nvPr>
        </p:nvSpPr>
        <p:spPr>
          <a:xfrm>
            <a:off x="6300192" y="6237312"/>
            <a:ext cx="2158008" cy="227112"/>
          </a:xfrm>
        </p:spPr>
        <p:txBody>
          <a:bodyPr/>
          <a:lstStyle/>
          <a:p>
            <a:pPr>
              <a:defRPr/>
            </a:pPr>
            <a:r>
              <a:rPr lang="sv-SE" dirty="0"/>
              <a:t>Kommunikationskontoret</a:t>
            </a:r>
          </a:p>
        </p:txBody>
      </p:sp>
      <p:sp>
        <p:nvSpPr>
          <p:cNvPr id="5" name="textruta 4"/>
          <p:cNvSpPr txBox="1"/>
          <p:nvPr/>
        </p:nvSpPr>
        <p:spPr>
          <a:xfrm>
            <a:off x="1187624" y="5445224"/>
            <a:ext cx="676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>
                <a:latin typeface="Helvetica LT Std" pitchFamily="34" charset="0"/>
              </a:rPr>
              <a:t>Män = 69        Kvinnor = 74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ubrik 1"/>
          <p:cNvSpPr>
            <a:spLocks noGrp="1"/>
          </p:cNvSpPr>
          <p:nvPr>
            <p:ph type="title"/>
          </p:nvPr>
        </p:nvSpPr>
        <p:spPr>
          <a:xfrm>
            <a:off x="685800" y="692150"/>
            <a:ext cx="7772400" cy="1081088"/>
          </a:xfrm>
        </p:spPr>
        <p:txBody>
          <a:bodyPr/>
          <a:lstStyle/>
          <a:p>
            <a:r>
              <a:rPr lang="sv-SE" altLang="sv-SE" sz="3200" dirty="0">
                <a:latin typeface="Arial" charset="0"/>
                <a:cs typeface="Arial" charset="0"/>
              </a:rPr>
              <a:t>Medborgarundersökning</a:t>
            </a:r>
            <a:br>
              <a:rPr lang="sv-SE" altLang="sv-SE" sz="6000" dirty="0">
                <a:latin typeface="Arial" charset="0"/>
                <a:cs typeface="Arial" charset="0"/>
              </a:rPr>
            </a:br>
            <a:r>
              <a:rPr lang="sv-SE" altLang="sv-SE" sz="2000" dirty="0">
                <a:solidFill>
                  <a:schemeClr val="tx1"/>
                </a:solidFill>
                <a:latin typeface="Arial" charset="0"/>
                <a:cs typeface="Arial" charset="0"/>
              </a:rPr>
              <a:t>Trygghet</a:t>
            </a:r>
            <a:endParaRPr lang="sv-SE" altLang="sv-SE" sz="2000" dirty="0">
              <a:solidFill>
                <a:schemeClr val="tx1"/>
              </a:solidFill>
            </a:endParaRPr>
          </a:p>
        </p:txBody>
      </p:sp>
      <p:graphicFrame>
        <p:nvGraphicFramePr>
          <p:cNvPr id="11267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1080628"/>
              </p:ext>
            </p:extLst>
          </p:nvPr>
        </p:nvGraphicFramePr>
        <p:xfrm>
          <a:off x="1247775" y="1762125"/>
          <a:ext cx="6607175" cy="324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3" name="Worksheet" r:id="rId4" imgW="8172602" imgH="4019554" progId="Excel.Sheet.8">
                  <p:embed/>
                </p:oleObj>
              </mc:Choice>
              <mc:Fallback>
                <p:oleObj name="Worksheet" r:id="rId4" imgW="8172602" imgH="4019554" progId="Excel.Sheet.8">
                  <p:embed/>
                  <p:pic>
                    <p:nvPicPr>
                      <p:cNvPr id="11267" name="Platshållare för innehåll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7775" y="1762125"/>
                        <a:ext cx="6607175" cy="3249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Platshållare för sidfot 1"/>
          <p:cNvSpPr>
            <a:spLocks noGrp="1"/>
          </p:cNvSpPr>
          <p:nvPr>
            <p:ph type="ftr" sz="quarter" idx="11"/>
          </p:nvPr>
        </p:nvSpPr>
        <p:spPr>
          <a:xfrm>
            <a:off x="6300192" y="6237312"/>
            <a:ext cx="2158008" cy="227112"/>
          </a:xfrm>
        </p:spPr>
        <p:txBody>
          <a:bodyPr/>
          <a:lstStyle/>
          <a:p>
            <a:pPr>
              <a:defRPr/>
            </a:pPr>
            <a:r>
              <a:rPr lang="sv-SE" dirty="0"/>
              <a:t>Kommunikationskontoret</a:t>
            </a:r>
          </a:p>
        </p:txBody>
      </p:sp>
      <p:sp>
        <p:nvSpPr>
          <p:cNvPr id="5" name="textruta 4"/>
          <p:cNvSpPr txBox="1"/>
          <p:nvPr/>
        </p:nvSpPr>
        <p:spPr>
          <a:xfrm>
            <a:off x="1187624" y="5445224"/>
            <a:ext cx="676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>
                <a:latin typeface="Helvetica LT Std" pitchFamily="34" charset="0"/>
              </a:rPr>
              <a:t>Män = 67        Kvinnor = 58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sidfot 1"/>
          <p:cNvSpPr>
            <a:spLocks noGrp="1"/>
          </p:cNvSpPr>
          <p:nvPr>
            <p:ph type="ftr" sz="quarter" idx="11"/>
          </p:nvPr>
        </p:nvSpPr>
        <p:spPr>
          <a:xfrm>
            <a:off x="6300192" y="6237312"/>
            <a:ext cx="2158008" cy="227112"/>
          </a:xfrm>
        </p:spPr>
        <p:txBody>
          <a:bodyPr/>
          <a:lstStyle/>
          <a:p>
            <a:pPr>
              <a:defRPr/>
            </a:pPr>
            <a:r>
              <a:rPr lang="sv-SE" dirty="0"/>
              <a:t>Kommunikationskontoret</a:t>
            </a:r>
          </a:p>
        </p:txBody>
      </p:sp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685800" y="-243408"/>
            <a:ext cx="7772400" cy="1081088"/>
          </a:xfrm>
        </p:spPr>
        <p:txBody>
          <a:bodyPr/>
          <a:lstStyle/>
          <a:p>
            <a:r>
              <a:rPr lang="sv-SE" altLang="sv-SE" sz="3200" dirty="0">
                <a:latin typeface="Arial" charset="0"/>
                <a:cs typeface="Arial" charset="0"/>
              </a:rPr>
              <a:t>Vad ska prioriteras för ökat NRI?</a:t>
            </a:r>
            <a:endParaRPr lang="sv-SE" altLang="sv-SE" sz="2000" dirty="0"/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08E65DA0-F051-47DC-B76D-EFFC9545DD2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550" t="20021" r="18501" b="6987"/>
          <a:stretch/>
        </p:blipFill>
        <p:spPr>
          <a:xfrm>
            <a:off x="1979712" y="837680"/>
            <a:ext cx="4850202" cy="522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0934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ubrik 1"/>
          <p:cNvSpPr>
            <a:spLocks noGrp="1"/>
          </p:cNvSpPr>
          <p:nvPr>
            <p:ph type="title"/>
          </p:nvPr>
        </p:nvSpPr>
        <p:spPr>
          <a:xfrm>
            <a:off x="685800" y="692150"/>
            <a:ext cx="7772400" cy="1081088"/>
          </a:xfrm>
        </p:spPr>
        <p:txBody>
          <a:bodyPr/>
          <a:lstStyle/>
          <a:p>
            <a:r>
              <a:rPr lang="sv-SE" altLang="sv-SE" sz="3200" dirty="0">
                <a:latin typeface="Arial" charset="0"/>
                <a:cs typeface="Arial" charset="0"/>
              </a:rPr>
              <a:t>Medborgarundersökning</a:t>
            </a:r>
            <a:br>
              <a:rPr lang="sv-SE" altLang="sv-SE" sz="6000" dirty="0">
                <a:latin typeface="Arial" charset="0"/>
                <a:cs typeface="Arial" charset="0"/>
              </a:rPr>
            </a:br>
            <a:r>
              <a:rPr lang="sv-SE" altLang="sv-SE" sz="2000" dirty="0">
                <a:solidFill>
                  <a:schemeClr val="tx1"/>
                </a:solidFill>
                <a:latin typeface="Arial" charset="0"/>
                <a:cs typeface="Arial" charset="0"/>
              </a:rPr>
              <a:t>Nöjd-Medborgar-Index</a:t>
            </a:r>
            <a:r>
              <a:rPr lang="sv-SE" altLang="sv-SE" sz="2000" dirty="0">
                <a:latin typeface="Arial" charset="0"/>
                <a:cs typeface="Arial" charset="0"/>
              </a:rPr>
              <a:t> (NMI)</a:t>
            </a:r>
            <a:endParaRPr lang="sv-SE" altLang="sv-SE" sz="2000" dirty="0"/>
          </a:p>
        </p:txBody>
      </p:sp>
      <p:graphicFrame>
        <p:nvGraphicFramePr>
          <p:cNvPr id="12291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0942515"/>
              </p:ext>
            </p:extLst>
          </p:nvPr>
        </p:nvGraphicFramePr>
        <p:xfrm>
          <a:off x="901700" y="1984375"/>
          <a:ext cx="7124700" cy="300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7" name="Worksheet" r:id="rId4" imgW="8162918" imgH="3438567" progId="Excel.Sheet.8">
                  <p:embed/>
                </p:oleObj>
              </mc:Choice>
              <mc:Fallback>
                <p:oleObj name="Worksheet" r:id="rId4" imgW="8162918" imgH="3438567" progId="Excel.Sheet.8">
                  <p:embed/>
                  <p:pic>
                    <p:nvPicPr>
                      <p:cNvPr id="12291" name="Platshållare för innehåll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1700" y="1984375"/>
                        <a:ext cx="7124700" cy="3001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Platshållare för sidfot 1"/>
          <p:cNvSpPr>
            <a:spLocks noGrp="1"/>
          </p:cNvSpPr>
          <p:nvPr>
            <p:ph type="ftr" sz="quarter" idx="11"/>
          </p:nvPr>
        </p:nvSpPr>
        <p:spPr>
          <a:xfrm>
            <a:off x="6300192" y="6237312"/>
            <a:ext cx="2158008" cy="227112"/>
          </a:xfrm>
        </p:spPr>
        <p:txBody>
          <a:bodyPr/>
          <a:lstStyle/>
          <a:p>
            <a:pPr>
              <a:defRPr/>
            </a:pPr>
            <a:r>
              <a:rPr lang="sv-SE" dirty="0"/>
              <a:t>Kommunikationskontoret</a:t>
            </a:r>
          </a:p>
        </p:txBody>
      </p:sp>
      <p:sp>
        <p:nvSpPr>
          <p:cNvPr id="5" name="textruta 4"/>
          <p:cNvSpPr txBox="1"/>
          <p:nvPr/>
        </p:nvSpPr>
        <p:spPr>
          <a:xfrm>
            <a:off x="1187624" y="5445224"/>
            <a:ext cx="676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>
                <a:latin typeface="Helvetica LT Std" pitchFamily="34" charset="0"/>
              </a:rPr>
              <a:t>Män = 58        Kvinnor = 64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ubrik 1"/>
          <p:cNvSpPr>
            <a:spLocks noGrp="1"/>
          </p:cNvSpPr>
          <p:nvPr>
            <p:ph type="title"/>
          </p:nvPr>
        </p:nvSpPr>
        <p:spPr>
          <a:xfrm>
            <a:off x="685800" y="692150"/>
            <a:ext cx="7772400" cy="1081088"/>
          </a:xfrm>
        </p:spPr>
        <p:txBody>
          <a:bodyPr/>
          <a:lstStyle/>
          <a:p>
            <a:r>
              <a:rPr lang="sv-SE" altLang="sv-SE" sz="3200" dirty="0">
                <a:latin typeface="Arial" charset="0"/>
                <a:cs typeface="Arial" charset="0"/>
              </a:rPr>
              <a:t>Medborgarundersökning</a:t>
            </a:r>
            <a:br>
              <a:rPr lang="sv-SE" altLang="sv-SE" sz="6000" dirty="0">
                <a:latin typeface="Arial" charset="0"/>
                <a:cs typeface="Arial" charset="0"/>
              </a:rPr>
            </a:br>
            <a:r>
              <a:rPr lang="sv-SE" altLang="sv-SE" sz="2000" dirty="0">
                <a:solidFill>
                  <a:schemeClr val="tx1"/>
                </a:solidFill>
                <a:latin typeface="Arial" charset="0"/>
                <a:cs typeface="Arial" charset="0"/>
              </a:rPr>
              <a:t>Bemötande - Tillgänglighet</a:t>
            </a:r>
            <a:endParaRPr lang="sv-SE" altLang="sv-SE" sz="2000" dirty="0">
              <a:solidFill>
                <a:schemeClr val="tx1"/>
              </a:solidFill>
            </a:endParaRPr>
          </a:p>
        </p:txBody>
      </p:sp>
      <p:graphicFrame>
        <p:nvGraphicFramePr>
          <p:cNvPr id="13315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53454"/>
              </p:ext>
            </p:extLst>
          </p:nvPr>
        </p:nvGraphicFramePr>
        <p:xfrm>
          <a:off x="1041400" y="1825625"/>
          <a:ext cx="6838950" cy="327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1" name="Worksheet" r:id="rId4" imgW="8162918" imgH="3905387" progId="Excel.Sheet.8">
                  <p:embed/>
                </p:oleObj>
              </mc:Choice>
              <mc:Fallback>
                <p:oleObj name="Worksheet" r:id="rId4" imgW="8162918" imgH="3905387" progId="Excel.Sheet.8">
                  <p:embed/>
                  <p:pic>
                    <p:nvPicPr>
                      <p:cNvPr id="13315" name="Platshållare för innehåll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1400" y="1825625"/>
                        <a:ext cx="6838950" cy="3271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Platshållare för sidfot 1"/>
          <p:cNvSpPr>
            <a:spLocks noGrp="1"/>
          </p:cNvSpPr>
          <p:nvPr>
            <p:ph type="ftr" sz="quarter" idx="11"/>
          </p:nvPr>
        </p:nvSpPr>
        <p:spPr>
          <a:xfrm>
            <a:off x="6300192" y="6237312"/>
            <a:ext cx="2158008" cy="227112"/>
          </a:xfrm>
        </p:spPr>
        <p:txBody>
          <a:bodyPr/>
          <a:lstStyle/>
          <a:p>
            <a:pPr>
              <a:defRPr/>
            </a:pPr>
            <a:r>
              <a:rPr lang="sv-SE" dirty="0"/>
              <a:t>Kommunikationskontoret</a:t>
            </a:r>
          </a:p>
        </p:txBody>
      </p:sp>
      <p:sp>
        <p:nvSpPr>
          <p:cNvPr id="5" name="textruta 4"/>
          <p:cNvSpPr txBox="1"/>
          <p:nvPr/>
        </p:nvSpPr>
        <p:spPr>
          <a:xfrm>
            <a:off x="1187624" y="5445224"/>
            <a:ext cx="676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>
                <a:latin typeface="Helvetica LT Std" pitchFamily="34" charset="0"/>
              </a:rPr>
              <a:t>Män = 52        Kvinnor = 55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ubrik 1"/>
          <p:cNvSpPr>
            <a:spLocks noGrp="1"/>
          </p:cNvSpPr>
          <p:nvPr>
            <p:ph type="title"/>
          </p:nvPr>
        </p:nvSpPr>
        <p:spPr>
          <a:xfrm>
            <a:off x="685800" y="692150"/>
            <a:ext cx="7772400" cy="1081088"/>
          </a:xfrm>
        </p:spPr>
        <p:txBody>
          <a:bodyPr/>
          <a:lstStyle/>
          <a:p>
            <a:r>
              <a:rPr lang="sv-SE" altLang="sv-SE" sz="3200" dirty="0">
                <a:latin typeface="Arial" charset="0"/>
                <a:cs typeface="Arial" charset="0"/>
              </a:rPr>
              <a:t>Medborgarundersökning</a:t>
            </a:r>
            <a:br>
              <a:rPr lang="sv-SE" altLang="sv-SE" sz="6000" dirty="0">
                <a:latin typeface="Arial" charset="0"/>
                <a:cs typeface="Arial" charset="0"/>
              </a:rPr>
            </a:br>
            <a:r>
              <a:rPr lang="sv-SE" altLang="sv-SE" sz="2000" dirty="0">
                <a:solidFill>
                  <a:schemeClr val="tx1"/>
                </a:solidFill>
                <a:latin typeface="Arial" charset="0"/>
                <a:cs typeface="Arial" charset="0"/>
              </a:rPr>
              <a:t>Förskolan</a:t>
            </a:r>
            <a:endParaRPr lang="sv-SE" altLang="sv-SE" sz="2000" dirty="0">
              <a:solidFill>
                <a:schemeClr val="tx1"/>
              </a:solidFill>
            </a:endParaRPr>
          </a:p>
        </p:txBody>
      </p:sp>
      <p:graphicFrame>
        <p:nvGraphicFramePr>
          <p:cNvPr id="14339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689815"/>
              </p:ext>
            </p:extLst>
          </p:nvPr>
        </p:nvGraphicFramePr>
        <p:xfrm>
          <a:off x="981075" y="1808163"/>
          <a:ext cx="6962775" cy="3309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5" name="Worksheet" r:id="rId4" imgW="8115336" imgH="3857605" progId="Excel.Sheet.8">
                  <p:embed/>
                </p:oleObj>
              </mc:Choice>
              <mc:Fallback>
                <p:oleObj name="Worksheet" r:id="rId4" imgW="8115336" imgH="3857605" progId="Excel.Sheet.8">
                  <p:embed/>
                  <p:pic>
                    <p:nvPicPr>
                      <p:cNvPr id="14339" name="Platshållare för innehåll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1075" y="1808163"/>
                        <a:ext cx="6962775" cy="3309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Platshållare för sidfot 1"/>
          <p:cNvSpPr>
            <a:spLocks noGrp="1"/>
          </p:cNvSpPr>
          <p:nvPr>
            <p:ph type="ftr" sz="quarter" idx="11"/>
          </p:nvPr>
        </p:nvSpPr>
        <p:spPr>
          <a:xfrm>
            <a:off x="6300192" y="6237312"/>
            <a:ext cx="2158008" cy="227112"/>
          </a:xfrm>
        </p:spPr>
        <p:txBody>
          <a:bodyPr/>
          <a:lstStyle/>
          <a:p>
            <a:pPr>
              <a:defRPr/>
            </a:pPr>
            <a:r>
              <a:rPr lang="sv-SE" dirty="0"/>
              <a:t>Kommunikationskontoret</a:t>
            </a:r>
          </a:p>
        </p:txBody>
      </p:sp>
      <p:sp>
        <p:nvSpPr>
          <p:cNvPr id="5" name="textruta 4"/>
          <p:cNvSpPr txBox="1"/>
          <p:nvPr/>
        </p:nvSpPr>
        <p:spPr>
          <a:xfrm>
            <a:off x="1187624" y="5445224"/>
            <a:ext cx="676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>
                <a:latin typeface="Helvetica LT Std" pitchFamily="34" charset="0"/>
              </a:rPr>
              <a:t>Män = 59        Kvinnor = 65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ubrik 1"/>
          <p:cNvSpPr>
            <a:spLocks noGrp="1"/>
          </p:cNvSpPr>
          <p:nvPr>
            <p:ph type="title"/>
          </p:nvPr>
        </p:nvSpPr>
        <p:spPr>
          <a:xfrm>
            <a:off x="685800" y="692150"/>
            <a:ext cx="7772400" cy="1081088"/>
          </a:xfrm>
        </p:spPr>
        <p:txBody>
          <a:bodyPr/>
          <a:lstStyle/>
          <a:p>
            <a:r>
              <a:rPr lang="sv-SE" altLang="sv-SE" sz="3200" dirty="0">
                <a:latin typeface="Arial" charset="0"/>
                <a:cs typeface="Arial" charset="0"/>
              </a:rPr>
              <a:t>Medborgarundersökning</a:t>
            </a:r>
            <a:br>
              <a:rPr lang="sv-SE" altLang="sv-SE" sz="6000" dirty="0">
                <a:latin typeface="Arial" charset="0"/>
                <a:cs typeface="Arial" charset="0"/>
              </a:rPr>
            </a:br>
            <a:r>
              <a:rPr lang="sv-SE" altLang="sv-SE" sz="2000" dirty="0">
                <a:solidFill>
                  <a:schemeClr val="tx1"/>
                </a:solidFill>
                <a:latin typeface="Arial" charset="0"/>
                <a:cs typeface="Arial" charset="0"/>
              </a:rPr>
              <a:t>Grundskolan</a:t>
            </a:r>
            <a:endParaRPr lang="sv-SE" altLang="sv-SE" sz="2000" dirty="0">
              <a:solidFill>
                <a:schemeClr val="tx1"/>
              </a:solidFill>
            </a:endParaRPr>
          </a:p>
        </p:txBody>
      </p:sp>
      <p:graphicFrame>
        <p:nvGraphicFramePr>
          <p:cNvPr id="15363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3374196"/>
              </p:ext>
            </p:extLst>
          </p:nvPr>
        </p:nvGraphicFramePr>
        <p:xfrm>
          <a:off x="981075" y="1735138"/>
          <a:ext cx="6962775" cy="3309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9" name="Worksheet" r:id="rId4" imgW="8115336" imgH="3857605" progId="Excel.Sheet.8">
                  <p:embed/>
                </p:oleObj>
              </mc:Choice>
              <mc:Fallback>
                <p:oleObj name="Worksheet" r:id="rId4" imgW="8115336" imgH="3857605" progId="Excel.Sheet.8">
                  <p:embed/>
                  <p:pic>
                    <p:nvPicPr>
                      <p:cNvPr id="15363" name="Platshållare för innehåll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1075" y="1735138"/>
                        <a:ext cx="6962775" cy="3309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Platshållare för sidfot 1"/>
          <p:cNvSpPr>
            <a:spLocks noGrp="1"/>
          </p:cNvSpPr>
          <p:nvPr>
            <p:ph type="ftr" sz="quarter" idx="11"/>
          </p:nvPr>
        </p:nvSpPr>
        <p:spPr>
          <a:xfrm>
            <a:off x="6300192" y="6237312"/>
            <a:ext cx="2158008" cy="227112"/>
          </a:xfrm>
        </p:spPr>
        <p:txBody>
          <a:bodyPr/>
          <a:lstStyle/>
          <a:p>
            <a:pPr>
              <a:defRPr/>
            </a:pPr>
            <a:r>
              <a:rPr lang="sv-SE" dirty="0"/>
              <a:t>Kommunikationskontoret</a:t>
            </a:r>
          </a:p>
        </p:txBody>
      </p:sp>
      <p:sp>
        <p:nvSpPr>
          <p:cNvPr id="5" name="textruta 4"/>
          <p:cNvSpPr txBox="1"/>
          <p:nvPr/>
        </p:nvSpPr>
        <p:spPr>
          <a:xfrm>
            <a:off x="1187624" y="5445224"/>
            <a:ext cx="676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>
                <a:latin typeface="Helvetica LT Std" pitchFamily="34" charset="0"/>
              </a:rPr>
              <a:t>Män = 56        Kvinnor = 59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ubrik 1"/>
          <p:cNvSpPr>
            <a:spLocks noGrp="1"/>
          </p:cNvSpPr>
          <p:nvPr>
            <p:ph type="title"/>
          </p:nvPr>
        </p:nvSpPr>
        <p:spPr>
          <a:xfrm>
            <a:off x="685800" y="-99392"/>
            <a:ext cx="7772400" cy="1944216"/>
          </a:xfrm>
        </p:spPr>
        <p:txBody>
          <a:bodyPr/>
          <a:lstStyle/>
          <a:p>
            <a:r>
              <a:rPr lang="sv-SE" altLang="sv-SE" sz="3200" dirty="0">
                <a:latin typeface="Arial" charset="0"/>
                <a:cs typeface="Arial" charset="0"/>
              </a:rPr>
              <a:t>Medborgarundersökning</a:t>
            </a:r>
            <a:br>
              <a:rPr lang="sv-SE" altLang="sv-SE" sz="3200" dirty="0">
                <a:latin typeface="Arial" charset="0"/>
                <a:cs typeface="Arial" charset="0"/>
              </a:rPr>
            </a:br>
            <a:br>
              <a:rPr lang="sv-SE" altLang="sv-SE" sz="6000" dirty="0">
                <a:latin typeface="Arial" charset="0"/>
                <a:cs typeface="Arial" charset="0"/>
              </a:rPr>
            </a:br>
            <a:r>
              <a:rPr lang="sv-SE" altLang="sv-SE" sz="2000" dirty="0">
                <a:solidFill>
                  <a:schemeClr val="tx1"/>
                </a:solidFill>
                <a:latin typeface="Arial" charset="0"/>
                <a:cs typeface="Arial" charset="0"/>
              </a:rPr>
              <a:t>Procentuell svarsfrekvens 2018</a:t>
            </a:r>
            <a:endParaRPr lang="sv-SE" altLang="sv-SE" sz="2000" dirty="0">
              <a:solidFill>
                <a:schemeClr val="tx1"/>
              </a:solidFill>
            </a:endParaRPr>
          </a:p>
        </p:txBody>
      </p:sp>
      <p:graphicFrame>
        <p:nvGraphicFramePr>
          <p:cNvPr id="3075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8839617"/>
              </p:ext>
            </p:extLst>
          </p:nvPr>
        </p:nvGraphicFramePr>
        <p:xfrm>
          <a:off x="1177925" y="1998663"/>
          <a:ext cx="6542088" cy="310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Worksheet" r:id="rId4" imgW="8143969" imgH="3867331" progId="Excel.Sheet.8">
                  <p:embed/>
                </p:oleObj>
              </mc:Choice>
              <mc:Fallback>
                <p:oleObj name="Worksheet" r:id="rId4" imgW="8143969" imgH="3867331" progId="Excel.Sheet.8">
                  <p:embed/>
                  <p:pic>
                    <p:nvPicPr>
                      <p:cNvPr id="3075" name="Platshållare för innehåll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7925" y="1998663"/>
                        <a:ext cx="6542088" cy="3106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Platshållare för sidfot 1"/>
          <p:cNvSpPr>
            <a:spLocks noGrp="1"/>
          </p:cNvSpPr>
          <p:nvPr>
            <p:ph type="ftr" sz="quarter" idx="11"/>
          </p:nvPr>
        </p:nvSpPr>
        <p:spPr>
          <a:xfrm>
            <a:off x="6300192" y="6237312"/>
            <a:ext cx="2158008" cy="227112"/>
          </a:xfrm>
        </p:spPr>
        <p:txBody>
          <a:bodyPr/>
          <a:lstStyle/>
          <a:p>
            <a:pPr>
              <a:defRPr/>
            </a:pPr>
            <a:r>
              <a:rPr lang="sv-SE" dirty="0"/>
              <a:t>Kommunikationskontoret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ubrik 1"/>
          <p:cNvSpPr>
            <a:spLocks noGrp="1"/>
          </p:cNvSpPr>
          <p:nvPr>
            <p:ph type="title"/>
          </p:nvPr>
        </p:nvSpPr>
        <p:spPr>
          <a:xfrm>
            <a:off x="685800" y="692150"/>
            <a:ext cx="7772400" cy="1081088"/>
          </a:xfrm>
        </p:spPr>
        <p:txBody>
          <a:bodyPr/>
          <a:lstStyle/>
          <a:p>
            <a:r>
              <a:rPr lang="sv-SE" altLang="sv-SE" sz="3200" dirty="0">
                <a:latin typeface="Arial" charset="0"/>
                <a:cs typeface="Arial" charset="0"/>
              </a:rPr>
              <a:t>Medborgarundersökning</a:t>
            </a:r>
            <a:br>
              <a:rPr lang="sv-SE" altLang="sv-SE" sz="6000" dirty="0">
                <a:latin typeface="Arial" charset="0"/>
                <a:cs typeface="Arial" charset="0"/>
              </a:rPr>
            </a:br>
            <a:r>
              <a:rPr lang="sv-SE" altLang="sv-SE" sz="2000" dirty="0">
                <a:solidFill>
                  <a:schemeClr val="tx1"/>
                </a:solidFill>
                <a:latin typeface="Arial" charset="0"/>
                <a:cs typeface="Arial" charset="0"/>
              </a:rPr>
              <a:t>Gymnasieskolan</a:t>
            </a:r>
            <a:endParaRPr lang="sv-SE" altLang="sv-SE" sz="2000" dirty="0">
              <a:solidFill>
                <a:schemeClr val="tx1"/>
              </a:solidFill>
            </a:endParaRPr>
          </a:p>
        </p:txBody>
      </p:sp>
      <p:graphicFrame>
        <p:nvGraphicFramePr>
          <p:cNvPr id="15363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5349510"/>
              </p:ext>
            </p:extLst>
          </p:nvPr>
        </p:nvGraphicFramePr>
        <p:xfrm>
          <a:off x="982663" y="1808163"/>
          <a:ext cx="6962775" cy="3309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3" name="Worksheet" r:id="rId4" imgW="8115336" imgH="3857605" progId="Excel.Sheet.8">
                  <p:embed/>
                </p:oleObj>
              </mc:Choice>
              <mc:Fallback>
                <p:oleObj name="Worksheet" r:id="rId4" imgW="8115336" imgH="3857605" progId="Excel.Sheet.8">
                  <p:embed/>
                  <p:pic>
                    <p:nvPicPr>
                      <p:cNvPr id="15363" name="Platshållare för innehåll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2663" y="1808163"/>
                        <a:ext cx="6962775" cy="3309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Platshållare för sidfot 1"/>
          <p:cNvSpPr>
            <a:spLocks noGrp="1"/>
          </p:cNvSpPr>
          <p:nvPr>
            <p:ph type="ftr" sz="quarter" idx="11"/>
          </p:nvPr>
        </p:nvSpPr>
        <p:spPr>
          <a:xfrm>
            <a:off x="6300192" y="6237312"/>
            <a:ext cx="2158008" cy="227112"/>
          </a:xfrm>
        </p:spPr>
        <p:txBody>
          <a:bodyPr/>
          <a:lstStyle/>
          <a:p>
            <a:pPr>
              <a:defRPr/>
            </a:pPr>
            <a:r>
              <a:rPr lang="sv-SE" dirty="0"/>
              <a:t>Kommunikationskontoret</a:t>
            </a:r>
          </a:p>
        </p:txBody>
      </p:sp>
      <p:sp>
        <p:nvSpPr>
          <p:cNvPr id="5" name="textruta 4"/>
          <p:cNvSpPr txBox="1"/>
          <p:nvPr/>
        </p:nvSpPr>
        <p:spPr>
          <a:xfrm>
            <a:off x="1187624" y="5445224"/>
            <a:ext cx="676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>
                <a:latin typeface="Helvetica LT Std" pitchFamily="34" charset="0"/>
              </a:rPr>
              <a:t>Män = 60        Kvinnor = 65</a:t>
            </a:r>
          </a:p>
        </p:txBody>
      </p:sp>
    </p:spTree>
    <p:extLst>
      <p:ext uri="{BB962C8B-B14F-4D97-AF65-F5344CB8AC3E}">
        <p14:creationId xmlns:p14="http://schemas.microsoft.com/office/powerpoint/2010/main" val="7723129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ubrik 1"/>
          <p:cNvSpPr>
            <a:spLocks noGrp="1"/>
          </p:cNvSpPr>
          <p:nvPr>
            <p:ph type="title"/>
          </p:nvPr>
        </p:nvSpPr>
        <p:spPr>
          <a:xfrm>
            <a:off x="685800" y="692150"/>
            <a:ext cx="7772400" cy="1081088"/>
          </a:xfrm>
        </p:spPr>
        <p:txBody>
          <a:bodyPr/>
          <a:lstStyle/>
          <a:p>
            <a:r>
              <a:rPr lang="sv-SE" altLang="sv-SE" sz="3200" dirty="0">
                <a:latin typeface="Arial" charset="0"/>
                <a:cs typeface="Arial" charset="0"/>
              </a:rPr>
              <a:t>Medborgarundersökning</a:t>
            </a:r>
            <a:br>
              <a:rPr lang="sv-SE" altLang="sv-SE" sz="6000" dirty="0">
                <a:latin typeface="Arial" charset="0"/>
                <a:cs typeface="Arial" charset="0"/>
              </a:rPr>
            </a:br>
            <a:r>
              <a:rPr lang="sv-SE" altLang="sv-SE" sz="2000" dirty="0">
                <a:solidFill>
                  <a:schemeClr val="tx1"/>
                </a:solidFill>
                <a:latin typeface="Arial" charset="0"/>
                <a:cs typeface="Arial" charset="0"/>
              </a:rPr>
              <a:t>Äldreomsorgen</a:t>
            </a:r>
            <a:endParaRPr lang="sv-SE" altLang="sv-SE" sz="2000" dirty="0">
              <a:solidFill>
                <a:schemeClr val="tx1"/>
              </a:solidFill>
            </a:endParaRPr>
          </a:p>
        </p:txBody>
      </p:sp>
      <p:graphicFrame>
        <p:nvGraphicFramePr>
          <p:cNvPr id="17411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0165736"/>
              </p:ext>
            </p:extLst>
          </p:nvPr>
        </p:nvGraphicFramePr>
        <p:xfrm>
          <a:off x="1106488" y="1822450"/>
          <a:ext cx="6713537" cy="327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7" name="Worksheet" r:id="rId4" imgW="8115336" imgH="3962470" progId="Excel.Sheet.8">
                  <p:embed/>
                </p:oleObj>
              </mc:Choice>
              <mc:Fallback>
                <p:oleObj name="Worksheet" r:id="rId4" imgW="8115336" imgH="3962470" progId="Excel.Sheet.8">
                  <p:embed/>
                  <p:pic>
                    <p:nvPicPr>
                      <p:cNvPr id="17411" name="Platshållare för innehåll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6488" y="1822450"/>
                        <a:ext cx="6713537" cy="3278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Platshållare för sidfot 1"/>
          <p:cNvSpPr>
            <a:spLocks noGrp="1"/>
          </p:cNvSpPr>
          <p:nvPr>
            <p:ph type="ftr" sz="quarter" idx="11"/>
          </p:nvPr>
        </p:nvSpPr>
        <p:spPr>
          <a:xfrm>
            <a:off x="6300192" y="6237312"/>
            <a:ext cx="2158008" cy="227112"/>
          </a:xfrm>
        </p:spPr>
        <p:txBody>
          <a:bodyPr/>
          <a:lstStyle/>
          <a:p>
            <a:pPr>
              <a:defRPr/>
            </a:pPr>
            <a:r>
              <a:rPr lang="sv-SE" dirty="0"/>
              <a:t>Kommunikationskontoret</a:t>
            </a:r>
          </a:p>
        </p:txBody>
      </p:sp>
      <p:sp>
        <p:nvSpPr>
          <p:cNvPr id="5" name="textruta 4"/>
          <p:cNvSpPr txBox="1"/>
          <p:nvPr/>
        </p:nvSpPr>
        <p:spPr>
          <a:xfrm>
            <a:off x="1187624" y="5445224"/>
            <a:ext cx="676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>
                <a:latin typeface="Helvetica LT Std" pitchFamily="34" charset="0"/>
              </a:rPr>
              <a:t>Män = 48        Kvinnor = 48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ubrik 1"/>
          <p:cNvSpPr>
            <a:spLocks noGrp="1"/>
          </p:cNvSpPr>
          <p:nvPr>
            <p:ph type="title"/>
          </p:nvPr>
        </p:nvSpPr>
        <p:spPr>
          <a:xfrm>
            <a:off x="685800" y="692150"/>
            <a:ext cx="7772400" cy="1081088"/>
          </a:xfrm>
        </p:spPr>
        <p:txBody>
          <a:bodyPr/>
          <a:lstStyle/>
          <a:p>
            <a:r>
              <a:rPr lang="sv-SE" altLang="sv-SE" sz="3200" dirty="0">
                <a:latin typeface="Arial" charset="0"/>
                <a:cs typeface="Arial" charset="0"/>
              </a:rPr>
              <a:t>Medborgarundersökning</a:t>
            </a:r>
            <a:br>
              <a:rPr lang="sv-SE" altLang="sv-SE" sz="6000" dirty="0">
                <a:latin typeface="Arial" charset="0"/>
                <a:cs typeface="Arial" charset="0"/>
              </a:rPr>
            </a:br>
            <a:r>
              <a:rPr lang="sv-SE" altLang="sv-SE" sz="2000" dirty="0">
                <a:solidFill>
                  <a:schemeClr val="tx1"/>
                </a:solidFill>
                <a:latin typeface="Arial" charset="0"/>
                <a:cs typeface="Arial" charset="0"/>
              </a:rPr>
              <a:t>Stöd för utsatta personer</a:t>
            </a:r>
            <a:endParaRPr lang="sv-SE" altLang="sv-SE" sz="2000" dirty="0">
              <a:solidFill>
                <a:schemeClr val="tx1"/>
              </a:solidFill>
            </a:endParaRPr>
          </a:p>
        </p:txBody>
      </p:sp>
      <p:graphicFrame>
        <p:nvGraphicFramePr>
          <p:cNvPr id="18435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8034585"/>
              </p:ext>
            </p:extLst>
          </p:nvPr>
        </p:nvGraphicFramePr>
        <p:xfrm>
          <a:off x="981075" y="1808163"/>
          <a:ext cx="6962775" cy="3309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1" name="Worksheet" r:id="rId4" imgW="8115336" imgH="3857605" progId="Excel.Sheet.8">
                  <p:embed/>
                </p:oleObj>
              </mc:Choice>
              <mc:Fallback>
                <p:oleObj name="Worksheet" r:id="rId4" imgW="8115336" imgH="3857605" progId="Excel.Sheet.8">
                  <p:embed/>
                  <p:pic>
                    <p:nvPicPr>
                      <p:cNvPr id="18435" name="Platshållare för innehåll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1075" y="1808163"/>
                        <a:ext cx="6962775" cy="3309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Platshållare för sidfot 1"/>
          <p:cNvSpPr>
            <a:spLocks noGrp="1"/>
          </p:cNvSpPr>
          <p:nvPr>
            <p:ph type="ftr" sz="quarter" idx="11"/>
          </p:nvPr>
        </p:nvSpPr>
        <p:spPr>
          <a:xfrm>
            <a:off x="6300192" y="6237312"/>
            <a:ext cx="2158008" cy="227112"/>
          </a:xfrm>
        </p:spPr>
        <p:txBody>
          <a:bodyPr/>
          <a:lstStyle/>
          <a:p>
            <a:pPr>
              <a:defRPr/>
            </a:pPr>
            <a:r>
              <a:rPr lang="sv-SE" dirty="0"/>
              <a:t>Kommunikationskontoret</a:t>
            </a:r>
          </a:p>
        </p:txBody>
      </p:sp>
      <p:sp>
        <p:nvSpPr>
          <p:cNvPr id="5" name="textruta 4"/>
          <p:cNvSpPr txBox="1"/>
          <p:nvPr/>
        </p:nvSpPr>
        <p:spPr>
          <a:xfrm>
            <a:off x="1187624" y="5445224"/>
            <a:ext cx="676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>
                <a:latin typeface="Helvetica LT Std" pitchFamily="34" charset="0"/>
              </a:rPr>
              <a:t>Män = 47        Kvinnor = 49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ubrik 1"/>
          <p:cNvSpPr>
            <a:spLocks noGrp="1"/>
          </p:cNvSpPr>
          <p:nvPr>
            <p:ph type="title"/>
          </p:nvPr>
        </p:nvSpPr>
        <p:spPr>
          <a:xfrm>
            <a:off x="685800" y="692150"/>
            <a:ext cx="7772400" cy="1081088"/>
          </a:xfrm>
        </p:spPr>
        <p:txBody>
          <a:bodyPr/>
          <a:lstStyle/>
          <a:p>
            <a:r>
              <a:rPr lang="sv-SE" altLang="sv-SE" sz="3200" dirty="0">
                <a:latin typeface="Arial" charset="0"/>
                <a:cs typeface="Arial" charset="0"/>
              </a:rPr>
              <a:t>Medborgarundersökning</a:t>
            </a:r>
            <a:br>
              <a:rPr lang="sv-SE" altLang="sv-SE" sz="6000" dirty="0">
                <a:latin typeface="Arial" charset="0"/>
                <a:cs typeface="Arial" charset="0"/>
              </a:rPr>
            </a:br>
            <a:r>
              <a:rPr lang="sv-SE" altLang="sv-SE" sz="2000" dirty="0">
                <a:solidFill>
                  <a:schemeClr val="tx1"/>
                </a:solidFill>
                <a:latin typeface="Arial" charset="0"/>
                <a:cs typeface="Arial" charset="0"/>
              </a:rPr>
              <a:t>Räddningstjänsten</a:t>
            </a:r>
            <a:endParaRPr lang="sv-SE" altLang="sv-SE" sz="2000" dirty="0">
              <a:solidFill>
                <a:schemeClr val="tx1"/>
              </a:solidFill>
            </a:endParaRPr>
          </a:p>
        </p:txBody>
      </p:sp>
      <p:graphicFrame>
        <p:nvGraphicFramePr>
          <p:cNvPr id="19459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8464344"/>
              </p:ext>
            </p:extLst>
          </p:nvPr>
        </p:nvGraphicFramePr>
        <p:xfrm>
          <a:off x="1042988" y="1825625"/>
          <a:ext cx="6838950" cy="327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5" name="Worksheet" r:id="rId4" imgW="8162918" imgH="3905387" progId="Excel.Sheet.8">
                  <p:embed/>
                </p:oleObj>
              </mc:Choice>
              <mc:Fallback>
                <p:oleObj name="Worksheet" r:id="rId4" imgW="8162918" imgH="3905387" progId="Excel.Sheet.8">
                  <p:embed/>
                  <p:pic>
                    <p:nvPicPr>
                      <p:cNvPr id="19459" name="Platshållare för innehåll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1825625"/>
                        <a:ext cx="6838950" cy="3271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Platshållare för sidfot 1"/>
          <p:cNvSpPr>
            <a:spLocks noGrp="1"/>
          </p:cNvSpPr>
          <p:nvPr>
            <p:ph type="ftr" sz="quarter" idx="11"/>
          </p:nvPr>
        </p:nvSpPr>
        <p:spPr>
          <a:xfrm>
            <a:off x="6300192" y="6237312"/>
            <a:ext cx="2158008" cy="227112"/>
          </a:xfrm>
        </p:spPr>
        <p:txBody>
          <a:bodyPr/>
          <a:lstStyle/>
          <a:p>
            <a:pPr>
              <a:defRPr/>
            </a:pPr>
            <a:r>
              <a:rPr lang="sv-SE" dirty="0"/>
              <a:t>Kommunikationskontoret</a:t>
            </a:r>
          </a:p>
        </p:txBody>
      </p:sp>
      <p:sp>
        <p:nvSpPr>
          <p:cNvPr id="5" name="textruta 4"/>
          <p:cNvSpPr txBox="1"/>
          <p:nvPr/>
        </p:nvSpPr>
        <p:spPr>
          <a:xfrm>
            <a:off x="1187624" y="5445224"/>
            <a:ext cx="676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>
                <a:latin typeface="Helvetica LT Std" pitchFamily="34" charset="0"/>
              </a:rPr>
              <a:t>Män = 77        Kvinnor = 80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ubrik 1"/>
          <p:cNvSpPr>
            <a:spLocks noGrp="1"/>
          </p:cNvSpPr>
          <p:nvPr>
            <p:ph type="title"/>
          </p:nvPr>
        </p:nvSpPr>
        <p:spPr>
          <a:xfrm>
            <a:off x="685800" y="692150"/>
            <a:ext cx="7772400" cy="1081088"/>
          </a:xfrm>
        </p:spPr>
        <p:txBody>
          <a:bodyPr/>
          <a:lstStyle/>
          <a:p>
            <a:r>
              <a:rPr lang="sv-SE" altLang="sv-SE" sz="3200" dirty="0">
                <a:latin typeface="Arial" charset="0"/>
                <a:cs typeface="Arial" charset="0"/>
              </a:rPr>
              <a:t>Medborgarundersökning</a:t>
            </a:r>
            <a:br>
              <a:rPr lang="sv-SE" altLang="sv-SE" sz="6000" dirty="0">
                <a:latin typeface="Arial" charset="0"/>
                <a:cs typeface="Arial" charset="0"/>
              </a:rPr>
            </a:br>
            <a:r>
              <a:rPr lang="sv-SE" altLang="sv-SE" sz="2000" dirty="0">
                <a:solidFill>
                  <a:schemeClr val="tx1"/>
                </a:solidFill>
                <a:latin typeface="Arial" charset="0"/>
                <a:cs typeface="Arial" charset="0"/>
              </a:rPr>
              <a:t>Gång- och cykelvägar</a:t>
            </a:r>
            <a:endParaRPr lang="sv-SE" altLang="sv-SE" sz="2000" dirty="0">
              <a:solidFill>
                <a:schemeClr val="tx1"/>
              </a:solidFill>
            </a:endParaRPr>
          </a:p>
        </p:txBody>
      </p:sp>
      <p:graphicFrame>
        <p:nvGraphicFramePr>
          <p:cNvPr id="20483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4297538"/>
              </p:ext>
            </p:extLst>
          </p:nvPr>
        </p:nvGraphicFramePr>
        <p:xfrm>
          <a:off x="1069975" y="1824038"/>
          <a:ext cx="6805613" cy="3271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9" name="Worksheet" r:id="rId4" imgW="8162918" imgH="3924415" progId="Excel.Sheet.8">
                  <p:embed/>
                </p:oleObj>
              </mc:Choice>
              <mc:Fallback>
                <p:oleObj name="Worksheet" r:id="rId4" imgW="8162918" imgH="3924415" progId="Excel.Sheet.8">
                  <p:embed/>
                  <p:pic>
                    <p:nvPicPr>
                      <p:cNvPr id="20483" name="Platshållare för innehåll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9975" y="1824038"/>
                        <a:ext cx="6805613" cy="3271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Platshållare för sidfot 1"/>
          <p:cNvSpPr>
            <a:spLocks noGrp="1"/>
          </p:cNvSpPr>
          <p:nvPr>
            <p:ph type="ftr" sz="quarter" idx="11"/>
          </p:nvPr>
        </p:nvSpPr>
        <p:spPr>
          <a:xfrm>
            <a:off x="6300192" y="6237312"/>
            <a:ext cx="2158008" cy="227112"/>
          </a:xfrm>
        </p:spPr>
        <p:txBody>
          <a:bodyPr/>
          <a:lstStyle/>
          <a:p>
            <a:pPr>
              <a:defRPr/>
            </a:pPr>
            <a:r>
              <a:rPr lang="sv-SE" dirty="0"/>
              <a:t>Kommunikationskontoret</a:t>
            </a:r>
          </a:p>
        </p:txBody>
      </p:sp>
      <p:sp>
        <p:nvSpPr>
          <p:cNvPr id="5" name="textruta 4"/>
          <p:cNvSpPr txBox="1"/>
          <p:nvPr/>
        </p:nvSpPr>
        <p:spPr>
          <a:xfrm>
            <a:off x="1187624" y="5445224"/>
            <a:ext cx="676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>
                <a:latin typeface="Helvetica LT Std" pitchFamily="34" charset="0"/>
              </a:rPr>
              <a:t>Män = 62        Kvinnor = 62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ubrik 1"/>
          <p:cNvSpPr>
            <a:spLocks noGrp="1"/>
          </p:cNvSpPr>
          <p:nvPr>
            <p:ph type="title"/>
          </p:nvPr>
        </p:nvSpPr>
        <p:spPr>
          <a:xfrm>
            <a:off x="685800" y="692150"/>
            <a:ext cx="7772400" cy="1081088"/>
          </a:xfrm>
        </p:spPr>
        <p:txBody>
          <a:bodyPr/>
          <a:lstStyle/>
          <a:p>
            <a:r>
              <a:rPr lang="sv-SE" altLang="sv-SE" sz="3200" dirty="0">
                <a:latin typeface="Arial" charset="0"/>
                <a:cs typeface="Arial" charset="0"/>
              </a:rPr>
              <a:t>Medborgarundersökning</a:t>
            </a:r>
            <a:br>
              <a:rPr lang="sv-SE" altLang="sv-SE" sz="6000" dirty="0">
                <a:latin typeface="Arial" charset="0"/>
                <a:cs typeface="Arial" charset="0"/>
              </a:rPr>
            </a:br>
            <a:r>
              <a:rPr lang="sv-SE" altLang="sv-SE" sz="2000" dirty="0">
                <a:solidFill>
                  <a:schemeClr val="tx1"/>
                </a:solidFill>
                <a:latin typeface="Arial" charset="0"/>
                <a:cs typeface="Arial" charset="0"/>
              </a:rPr>
              <a:t>Gator och vägar</a:t>
            </a:r>
            <a:endParaRPr lang="sv-SE" altLang="sv-SE" sz="2000" dirty="0">
              <a:solidFill>
                <a:schemeClr val="tx1"/>
              </a:solidFill>
            </a:endParaRPr>
          </a:p>
        </p:txBody>
      </p:sp>
      <p:graphicFrame>
        <p:nvGraphicFramePr>
          <p:cNvPr id="21507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9739538"/>
              </p:ext>
            </p:extLst>
          </p:nvPr>
        </p:nvGraphicFramePr>
        <p:xfrm>
          <a:off x="982663" y="1808163"/>
          <a:ext cx="6962775" cy="3309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3" name="Worksheet" r:id="rId4" imgW="8115336" imgH="3857605" progId="Excel.Sheet.8">
                  <p:embed/>
                </p:oleObj>
              </mc:Choice>
              <mc:Fallback>
                <p:oleObj name="Worksheet" r:id="rId4" imgW="8115336" imgH="3857605" progId="Excel.Sheet.8">
                  <p:embed/>
                  <p:pic>
                    <p:nvPicPr>
                      <p:cNvPr id="21507" name="Platshållare för innehåll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2663" y="1808163"/>
                        <a:ext cx="6962775" cy="3309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Platshållare för sidfot 1"/>
          <p:cNvSpPr>
            <a:spLocks noGrp="1"/>
          </p:cNvSpPr>
          <p:nvPr>
            <p:ph type="ftr" sz="quarter" idx="11"/>
          </p:nvPr>
        </p:nvSpPr>
        <p:spPr>
          <a:xfrm>
            <a:off x="6300192" y="6237312"/>
            <a:ext cx="2158008" cy="227112"/>
          </a:xfrm>
        </p:spPr>
        <p:txBody>
          <a:bodyPr/>
          <a:lstStyle/>
          <a:p>
            <a:pPr>
              <a:defRPr/>
            </a:pPr>
            <a:r>
              <a:rPr lang="sv-SE" dirty="0"/>
              <a:t>Kommunikationskontoret</a:t>
            </a:r>
          </a:p>
        </p:txBody>
      </p:sp>
      <p:sp>
        <p:nvSpPr>
          <p:cNvPr id="5" name="textruta 4"/>
          <p:cNvSpPr txBox="1"/>
          <p:nvPr/>
        </p:nvSpPr>
        <p:spPr>
          <a:xfrm>
            <a:off x="1187624" y="5445224"/>
            <a:ext cx="676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>
                <a:latin typeface="Helvetica LT Std" pitchFamily="34" charset="0"/>
              </a:rPr>
              <a:t>Män = 59        Kvinnor = 59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ubrik 1"/>
          <p:cNvSpPr>
            <a:spLocks noGrp="1"/>
          </p:cNvSpPr>
          <p:nvPr>
            <p:ph type="title"/>
          </p:nvPr>
        </p:nvSpPr>
        <p:spPr>
          <a:xfrm>
            <a:off x="685800" y="692150"/>
            <a:ext cx="7772400" cy="1081088"/>
          </a:xfrm>
        </p:spPr>
        <p:txBody>
          <a:bodyPr/>
          <a:lstStyle/>
          <a:p>
            <a:r>
              <a:rPr lang="sv-SE" altLang="sv-SE" sz="3200" dirty="0">
                <a:latin typeface="Arial" charset="0"/>
                <a:cs typeface="Arial" charset="0"/>
              </a:rPr>
              <a:t>Medborgarundersökning</a:t>
            </a:r>
            <a:br>
              <a:rPr lang="sv-SE" altLang="sv-SE" sz="6000" dirty="0">
                <a:latin typeface="Arial" charset="0"/>
                <a:cs typeface="Arial" charset="0"/>
              </a:rPr>
            </a:br>
            <a:r>
              <a:rPr lang="sv-SE" altLang="sv-SE" sz="2000" dirty="0">
                <a:solidFill>
                  <a:schemeClr val="tx1"/>
                </a:solidFill>
                <a:latin typeface="Arial" charset="0"/>
                <a:cs typeface="Arial" charset="0"/>
              </a:rPr>
              <a:t>Idrotts- och motionsanläggningar</a:t>
            </a:r>
            <a:endParaRPr lang="sv-SE" altLang="sv-SE" sz="2000" dirty="0">
              <a:solidFill>
                <a:schemeClr val="tx1"/>
              </a:solidFill>
            </a:endParaRPr>
          </a:p>
        </p:txBody>
      </p:sp>
      <p:graphicFrame>
        <p:nvGraphicFramePr>
          <p:cNvPr id="22531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9655246"/>
              </p:ext>
            </p:extLst>
          </p:nvPr>
        </p:nvGraphicFramePr>
        <p:xfrm>
          <a:off x="990600" y="1808163"/>
          <a:ext cx="6962775" cy="3309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7" name="Worksheet" r:id="rId4" imgW="8115336" imgH="3857605" progId="Excel.Sheet.8">
                  <p:embed/>
                </p:oleObj>
              </mc:Choice>
              <mc:Fallback>
                <p:oleObj name="Worksheet" r:id="rId4" imgW="8115336" imgH="3857605" progId="Excel.Sheet.8">
                  <p:embed/>
                  <p:pic>
                    <p:nvPicPr>
                      <p:cNvPr id="22531" name="Platshållare för innehåll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808163"/>
                        <a:ext cx="6962775" cy="3309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Platshållare för sidfot 1"/>
          <p:cNvSpPr>
            <a:spLocks noGrp="1"/>
          </p:cNvSpPr>
          <p:nvPr>
            <p:ph type="ftr" sz="quarter" idx="11"/>
          </p:nvPr>
        </p:nvSpPr>
        <p:spPr>
          <a:xfrm>
            <a:off x="6300192" y="6237312"/>
            <a:ext cx="2158008" cy="227112"/>
          </a:xfrm>
        </p:spPr>
        <p:txBody>
          <a:bodyPr/>
          <a:lstStyle/>
          <a:p>
            <a:pPr>
              <a:defRPr/>
            </a:pPr>
            <a:r>
              <a:rPr lang="sv-SE" dirty="0"/>
              <a:t>Kommunikationskontoret</a:t>
            </a:r>
          </a:p>
        </p:txBody>
      </p:sp>
      <p:sp>
        <p:nvSpPr>
          <p:cNvPr id="5" name="textruta 4"/>
          <p:cNvSpPr txBox="1"/>
          <p:nvPr/>
        </p:nvSpPr>
        <p:spPr>
          <a:xfrm>
            <a:off x="1187624" y="5445224"/>
            <a:ext cx="676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>
                <a:latin typeface="Helvetica LT Std" pitchFamily="34" charset="0"/>
              </a:rPr>
              <a:t>Män = 66        Kvinnor = 69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ubrik 1"/>
          <p:cNvSpPr>
            <a:spLocks noGrp="1"/>
          </p:cNvSpPr>
          <p:nvPr>
            <p:ph type="title"/>
          </p:nvPr>
        </p:nvSpPr>
        <p:spPr>
          <a:xfrm>
            <a:off x="685800" y="692150"/>
            <a:ext cx="7772400" cy="1081088"/>
          </a:xfrm>
        </p:spPr>
        <p:txBody>
          <a:bodyPr/>
          <a:lstStyle/>
          <a:p>
            <a:r>
              <a:rPr lang="sv-SE" altLang="sv-SE" sz="3200" dirty="0">
                <a:latin typeface="Arial" charset="0"/>
                <a:cs typeface="Arial" charset="0"/>
              </a:rPr>
              <a:t>Medborgarundersökning</a:t>
            </a:r>
            <a:br>
              <a:rPr lang="sv-SE" altLang="sv-SE" sz="6000" dirty="0">
                <a:latin typeface="Arial" charset="0"/>
                <a:cs typeface="Arial" charset="0"/>
              </a:rPr>
            </a:br>
            <a:r>
              <a:rPr lang="sv-SE" altLang="sv-SE" sz="2000" dirty="0">
                <a:solidFill>
                  <a:schemeClr val="tx1"/>
                </a:solidFill>
                <a:latin typeface="Arial" charset="0"/>
                <a:cs typeface="Arial" charset="0"/>
              </a:rPr>
              <a:t>Kulturverksamhet</a:t>
            </a:r>
            <a:endParaRPr lang="sv-SE" altLang="sv-SE" sz="2000" dirty="0">
              <a:solidFill>
                <a:schemeClr val="tx1"/>
              </a:solidFill>
            </a:endParaRPr>
          </a:p>
        </p:txBody>
      </p:sp>
      <p:graphicFrame>
        <p:nvGraphicFramePr>
          <p:cNvPr id="23555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927484"/>
              </p:ext>
            </p:extLst>
          </p:nvPr>
        </p:nvGraphicFramePr>
        <p:xfrm>
          <a:off x="982663" y="1808163"/>
          <a:ext cx="6962775" cy="3309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1" name="Worksheet" r:id="rId4" imgW="8115336" imgH="3857605" progId="Excel.Sheet.8">
                  <p:embed/>
                </p:oleObj>
              </mc:Choice>
              <mc:Fallback>
                <p:oleObj name="Worksheet" r:id="rId4" imgW="8115336" imgH="3857605" progId="Excel.Sheet.8">
                  <p:embed/>
                  <p:pic>
                    <p:nvPicPr>
                      <p:cNvPr id="23555" name="Platshållare för innehåll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2663" y="1808163"/>
                        <a:ext cx="6962775" cy="3309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Platshållare för sidfot 1"/>
          <p:cNvSpPr>
            <a:spLocks noGrp="1"/>
          </p:cNvSpPr>
          <p:nvPr>
            <p:ph type="ftr" sz="quarter" idx="11"/>
          </p:nvPr>
        </p:nvSpPr>
        <p:spPr>
          <a:xfrm>
            <a:off x="6300192" y="6237312"/>
            <a:ext cx="2158008" cy="227112"/>
          </a:xfrm>
        </p:spPr>
        <p:txBody>
          <a:bodyPr/>
          <a:lstStyle/>
          <a:p>
            <a:pPr>
              <a:defRPr/>
            </a:pPr>
            <a:r>
              <a:rPr lang="sv-SE" dirty="0"/>
              <a:t>Kommunikationskontoret</a:t>
            </a:r>
          </a:p>
        </p:txBody>
      </p:sp>
      <p:sp>
        <p:nvSpPr>
          <p:cNvPr id="5" name="textruta 4"/>
          <p:cNvSpPr txBox="1"/>
          <p:nvPr/>
        </p:nvSpPr>
        <p:spPr>
          <a:xfrm>
            <a:off x="1187624" y="5445224"/>
            <a:ext cx="676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>
                <a:latin typeface="Helvetica LT Std" pitchFamily="34" charset="0"/>
              </a:rPr>
              <a:t>Män = 66        Kvinnor = 76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ubrik 1"/>
          <p:cNvSpPr>
            <a:spLocks noGrp="1"/>
          </p:cNvSpPr>
          <p:nvPr>
            <p:ph type="title"/>
          </p:nvPr>
        </p:nvSpPr>
        <p:spPr>
          <a:xfrm>
            <a:off x="685800" y="692150"/>
            <a:ext cx="7772400" cy="1081088"/>
          </a:xfrm>
        </p:spPr>
        <p:txBody>
          <a:bodyPr/>
          <a:lstStyle/>
          <a:p>
            <a:r>
              <a:rPr lang="sv-SE" altLang="sv-SE" sz="3200" dirty="0">
                <a:latin typeface="Arial" charset="0"/>
                <a:cs typeface="Arial" charset="0"/>
              </a:rPr>
              <a:t>Medborgarundersökning</a:t>
            </a:r>
            <a:br>
              <a:rPr lang="sv-SE" altLang="sv-SE" sz="6000" dirty="0">
                <a:latin typeface="Arial" charset="0"/>
                <a:cs typeface="Arial" charset="0"/>
              </a:rPr>
            </a:br>
            <a:r>
              <a:rPr lang="sv-SE" altLang="sv-SE" sz="2000" dirty="0">
                <a:solidFill>
                  <a:schemeClr val="tx1"/>
                </a:solidFill>
                <a:latin typeface="Arial" charset="0"/>
                <a:cs typeface="Arial" charset="0"/>
              </a:rPr>
              <a:t>Miljöarbete</a:t>
            </a:r>
            <a:endParaRPr lang="sv-SE" altLang="sv-SE" sz="2000" dirty="0">
              <a:solidFill>
                <a:schemeClr val="tx1"/>
              </a:solidFill>
            </a:endParaRPr>
          </a:p>
        </p:txBody>
      </p:sp>
      <p:graphicFrame>
        <p:nvGraphicFramePr>
          <p:cNvPr id="24579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47704"/>
              </p:ext>
            </p:extLst>
          </p:nvPr>
        </p:nvGraphicFramePr>
        <p:xfrm>
          <a:off x="982663" y="1808163"/>
          <a:ext cx="6962775" cy="3309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5" name="Worksheet" r:id="rId4" imgW="8115336" imgH="3857605" progId="Excel.Sheet.8">
                  <p:embed/>
                </p:oleObj>
              </mc:Choice>
              <mc:Fallback>
                <p:oleObj name="Worksheet" r:id="rId4" imgW="8115336" imgH="3857605" progId="Excel.Sheet.8">
                  <p:embed/>
                  <p:pic>
                    <p:nvPicPr>
                      <p:cNvPr id="24579" name="Platshållare för innehåll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2663" y="1808163"/>
                        <a:ext cx="6962775" cy="3309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Platshållare för sidfot 1"/>
          <p:cNvSpPr>
            <a:spLocks noGrp="1"/>
          </p:cNvSpPr>
          <p:nvPr>
            <p:ph type="ftr" sz="quarter" idx="11"/>
          </p:nvPr>
        </p:nvSpPr>
        <p:spPr>
          <a:xfrm>
            <a:off x="6300192" y="6237312"/>
            <a:ext cx="2158008" cy="227112"/>
          </a:xfrm>
        </p:spPr>
        <p:txBody>
          <a:bodyPr/>
          <a:lstStyle/>
          <a:p>
            <a:pPr>
              <a:defRPr/>
            </a:pPr>
            <a:r>
              <a:rPr lang="sv-SE" dirty="0"/>
              <a:t>Kommunikationskontoret</a:t>
            </a:r>
          </a:p>
        </p:txBody>
      </p:sp>
      <p:sp>
        <p:nvSpPr>
          <p:cNvPr id="5" name="textruta 4"/>
          <p:cNvSpPr txBox="1"/>
          <p:nvPr/>
        </p:nvSpPr>
        <p:spPr>
          <a:xfrm>
            <a:off x="1187624" y="5445224"/>
            <a:ext cx="676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>
                <a:latin typeface="Helvetica LT Std" pitchFamily="34" charset="0"/>
              </a:rPr>
              <a:t>Män = 61        Kvinnor = 60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ubrik 1"/>
          <p:cNvSpPr>
            <a:spLocks noGrp="1"/>
          </p:cNvSpPr>
          <p:nvPr>
            <p:ph type="title"/>
          </p:nvPr>
        </p:nvSpPr>
        <p:spPr>
          <a:xfrm>
            <a:off x="685800" y="692150"/>
            <a:ext cx="7772400" cy="1081088"/>
          </a:xfrm>
        </p:spPr>
        <p:txBody>
          <a:bodyPr/>
          <a:lstStyle/>
          <a:p>
            <a:r>
              <a:rPr lang="sv-SE" altLang="sv-SE" sz="3200" dirty="0">
                <a:latin typeface="Arial" charset="0"/>
                <a:cs typeface="Arial" charset="0"/>
              </a:rPr>
              <a:t>Medborgarundersökning</a:t>
            </a:r>
            <a:br>
              <a:rPr lang="sv-SE" altLang="sv-SE" sz="6000" dirty="0">
                <a:latin typeface="Arial" charset="0"/>
                <a:cs typeface="Arial" charset="0"/>
              </a:rPr>
            </a:br>
            <a:r>
              <a:rPr lang="sv-SE" altLang="sv-SE" sz="2000" dirty="0">
                <a:solidFill>
                  <a:schemeClr val="tx1"/>
                </a:solidFill>
                <a:latin typeface="Arial" charset="0"/>
                <a:cs typeface="Arial" charset="0"/>
              </a:rPr>
              <a:t>Renhållning och sophämtning</a:t>
            </a:r>
            <a:endParaRPr lang="sv-SE" altLang="sv-SE" sz="2000" dirty="0">
              <a:solidFill>
                <a:schemeClr val="tx1"/>
              </a:solidFill>
            </a:endParaRPr>
          </a:p>
        </p:txBody>
      </p:sp>
      <p:graphicFrame>
        <p:nvGraphicFramePr>
          <p:cNvPr id="25603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1152891"/>
              </p:ext>
            </p:extLst>
          </p:nvPr>
        </p:nvGraphicFramePr>
        <p:xfrm>
          <a:off x="982663" y="1772816"/>
          <a:ext cx="6962775" cy="3309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9" name="Worksheet" r:id="rId4" imgW="8115336" imgH="3857605" progId="Excel.Sheet.8">
                  <p:embed/>
                </p:oleObj>
              </mc:Choice>
              <mc:Fallback>
                <p:oleObj name="Worksheet" r:id="rId4" imgW="8115336" imgH="3857605" progId="Excel.Sheet.8">
                  <p:embed/>
                  <p:pic>
                    <p:nvPicPr>
                      <p:cNvPr id="25603" name="Platshållare för innehåll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2663" y="1772816"/>
                        <a:ext cx="6962775" cy="3309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Platshållare för sidfot 1"/>
          <p:cNvSpPr>
            <a:spLocks noGrp="1"/>
          </p:cNvSpPr>
          <p:nvPr>
            <p:ph type="ftr" sz="quarter" idx="11"/>
          </p:nvPr>
        </p:nvSpPr>
        <p:spPr>
          <a:xfrm>
            <a:off x="6300192" y="6237312"/>
            <a:ext cx="2158008" cy="227112"/>
          </a:xfrm>
        </p:spPr>
        <p:txBody>
          <a:bodyPr/>
          <a:lstStyle/>
          <a:p>
            <a:pPr>
              <a:defRPr/>
            </a:pPr>
            <a:r>
              <a:rPr lang="sv-SE" dirty="0"/>
              <a:t>Kommunikationskontoret</a:t>
            </a:r>
          </a:p>
        </p:txBody>
      </p:sp>
      <p:sp>
        <p:nvSpPr>
          <p:cNvPr id="5" name="textruta 4"/>
          <p:cNvSpPr txBox="1"/>
          <p:nvPr/>
        </p:nvSpPr>
        <p:spPr>
          <a:xfrm>
            <a:off x="1187624" y="5445224"/>
            <a:ext cx="676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>
                <a:latin typeface="Helvetica LT Std" pitchFamily="34" charset="0"/>
              </a:rPr>
              <a:t>Män = 67        Kvinnor = 70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ubrik 1"/>
          <p:cNvSpPr>
            <a:spLocks noGrp="1"/>
          </p:cNvSpPr>
          <p:nvPr>
            <p:ph type="title"/>
          </p:nvPr>
        </p:nvSpPr>
        <p:spPr>
          <a:xfrm>
            <a:off x="685800" y="44624"/>
            <a:ext cx="7772400" cy="792634"/>
          </a:xfrm>
        </p:spPr>
        <p:txBody>
          <a:bodyPr/>
          <a:lstStyle/>
          <a:p>
            <a:r>
              <a:rPr lang="sv-SE" altLang="sv-SE" sz="3200" dirty="0">
                <a:latin typeface="Arial" charset="0"/>
                <a:cs typeface="Arial" charset="0"/>
              </a:rPr>
              <a:t>Medborgarundersökning</a:t>
            </a:r>
            <a:br>
              <a:rPr lang="sv-SE" altLang="sv-SE" sz="6000" dirty="0">
                <a:latin typeface="Arial" charset="0"/>
                <a:cs typeface="Arial" charset="0"/>
              </a:rPr>
            </a:br>
            <a:endParaRPr lang="sv-SE" altLang="sv-SE" sz="2000" dirty="0"/>
          </a:p>
        </p:txBody>
      </p:sp>
      <p:sp>
        <p:nvSpPr>
          <p:cNvPr id="2" name="Platshållare för sidfot 1"/>
          <p:cNvSpPr>
            <a:spLocks noGrp="1"/>
          </p:cNvSpPr>
          <p:nvPr>
            <p:ph type="ftr" sz="quarter" idx="11"/>
          </p:nvPr>
        </p:nvSpPr>
        <p:spPr>
          <a:xfrm>
            <a:off x="6300192" y="6237312"/>
            <a:ext cx="2158008" cy="227112"/>
          </a:xfrm>
        </p:spPr>
        <p:txBody>
          <a:bodyPr/>
          <a:lstStyle/>
          <a:p>
            <a:pPr>
              <a:defRPr/>
            </a:pPr>
            <a:r>
              <a:rPr lang="sv-SE" dirty="0"/>
              <a:t>Kommunikationskontoret</a:t>
            </a:r>
          </a:p>
        </p:txBody>
      </p:sp>
      <p:sp>
        <p:nvSpPr>
          <p:cNvPr id="6" name="Platshållare för innehåll 1"/>
          <p:cNvSpPr>
            <a:spLocks noGrp="1"/>
          </p:cNvSpPr>
          <p:nvPr>
            <p:ph idx="1"/>
          </p:nvPr>
        </p:nvSpPr>
        <p:spPr>
          <a:xfrm>
            <a:off x="467544" y="764704"/>
            <a:ext cx="8352928" cy="504056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sv-SE" sz="2000" dirty="0">
                <a:latin typeface="Helvetica LT Std" pitchFamily="34" charset="0"/>
              </a:rPr>
              <a:t>Sammanfattning:</a:t>
            </a:r>
          </a:p>
          <a:p>
            <a:pPr marL="0" indent="0">
              <a:buFontTx/>
              <a:buNone/>
              <a:defRPr/>
            </a:pPr>
            <a:endParaRPr lang="sv-SE" sz="2000" dirty="0">
              <a:latin typeface="Helvetica LT Std" pitchFamily="34" charset="0"/>
            </a:endParaRPr>
          </a:p>
          <a:p>
            <a:pPr>
              <a:defRPr/>
            </a:pPr>
            <a:r>
              <a:rPr lang="sv-SE" sz="1800" dirty="0">
                <a:latin typeface="Helvetica LT Std" pitchFamily="34" charset="0"/>
              </a:rPr>
              <a:t>Av 26 undersökta verksamheter ligger Luleå kommun över snittet </a:t>
            </a:r>
            <a:br>
              <a:rPr lang="sv-SE" sz="1800" dirty="0">
                <a:latin typeface="Helvetica LT Std" pitchFamily="34" charset="0"/>
              </a:rPr>
            </a:br>
            <a:r>
              <a:rPr lang="sv-SE" sz="1800" dirty="0">
                <a:latin typeface="Helvetica LT Std" pitchFamily="34" charset="0"/>
              </a:rPr>
              <a:t>i 17 fall, lika som snittet i ett fall och under snittet i åtta. </a:t>
            </a:r>
          </a:p>
          <a:p>
            <a:pPr marL="0" indent="0">
              <a:spcBef>
                <a:spcPts val="600"/>
              </a:spcBef>
              <a:buNone/>
              <a:defRPr/>
            </a:pPr>
            <a:endParaRPr lang="sv-SE" sz="800" dirty="0">
              <a:latin typeface="Helvetica LT Std" pitchFamily="34" charset="0"/>
            </a:endParaRPr>
          </a:p>
          <a:p>
            <a:pPr>
              <a:spcBef>
                <a:spcPts val="600"/>
              </a:spcBef>
              <a:defRPr/>
            </a:pPr>
            <a:r>
              <a:rPr lang="sv-SE" sz="1800" dirty="0">
                <a:latin typeface="Helvetica LT Std" pitchFamily="34" charset="0"/>
              </a:rPr>
              <a:t>Högst NRI (Nöjd Region Index) har Lomma, betygsindex 77.                                    </a:t>
            </a:r>
            <a:br>
              <a:rPr lang="sv-SE" sz="1800" dirty="0">
                <a:latin typeface="Helvetica LT Std" pitchFamily="34" charset="0"/>
              </a:rPr>
            </a:br>
            <a:r>
              <a:rPr lang="sv-SE" sz="1800" dirty="0">
                <a:latin typeface="Helvetica LT Std" pitchFamily="34" charset="0"/>
              </a:rPr>
              <a:t>Luleå hamnar på plats 18 med betygsindex 67.</a:t>
            </a:r>
            <a:br>
              <a:rPr lang="sv-SE" sz="1800" dirty="0">
                <a:latin typeface="Helvetica LT Std" pitchFamily="34" charset="0"/>
              </a:rPr>
            </a:br>
            <a:endParaRPr lang="sv-SE" sz="800" dirty="0">
              <a:latin typeface="Helvetica LT Std" pitchFamily="34" charset="0"/>
            </a:endParaRPr>
          </a:p>
          <a:p>
            <a:pPr>
              <a:spcBef>
                <a:spcPts val="600"/>
              </a:spcBef>
              <a:defRPr/>
            </a:pPr>
            <a:r>
              <a:rPr lang="sv-SE" sz="1800" dirty="0">
                <a:latin typeface="Helvetica LT Std" pitchFamily="34" charset="0"/>
              </a:rPr>
              <a:t>Högst NMI (Nöjd </a:t>
            </a:r>
            <a:r>
              <a:rPr lang="sv-SE" sz="1800" dirty="0" err="1">
                <a:latin typeface="Helvetica LT Std" pitchFamily="34" charset="0"/>
              </a:rPr>
              <a:t>Medborgar</a:t>
            </a:r>
            <a:r>
              <a:rPr lang="sv-SE" sz="1800" dirty="0">
                <a:latin typeface="Helvetica LT Std" pitchFamily="34" charset="0"/>
              </a:rPr>
              <a:t> Index) har Kalmar med betygsindex 68. Luleå hamnar på plats 20 med betygsindex 61. </a:t>
            </a:r>
            <a:br>
              <a:rPr lang="sv-SE" sz="1800" dirty="0">
                <a:latin typeface="Helvetica LT Std" pitchFamily="34" charset="0"/>
              </a:rPr>
            </a:br>
            <a:endParaRPr lang="sv-SE" sz="1800" dirty="0">
              <a:solidFill>
                <a:srgbClr val="FF0000"/>
              </a:solidFill>
              <a:latin typeface="Helvetica LT Std" pitchFamily="34" charset="0"/>
            </a:endParaRPr>
          </a:p>
          <a:p>
            <a:pPr>
              <a:spcBef>
                <a:spcPts val="600"/>
              </a:spcBef>
              <a:defRPr/>
            </a:pPr>
            <a:r>
              <a:rPr lang="sv-SE" sz="1800" dirty="0">
                <a:latin typeface="Helvetica LT Std" pitchFamily="34" charset="0"/>
              </a:rPr>
              <a:t>Högst NII (Nöjd Inflytande Index) har Lomma med betygsindex 53.</a:t>
            </a:r>
            <a:br>
              <a:rPr lang="sv-SE" sz="1800" dirty="0">
                <a:latin typeface="Helvetica LT Std" pitchFamily="34" charset="0"/>
              </a:rPr>
            </a:br>
            <a:r>
              <a:rPr lang="sv-SE" sz="1800" dirty="0">
                <a:latin typeface="Helvetica LT Std" pitchFamily="34" charset="0"/>
              </a:rPr>
              <a:t>Luleå hamnar på plats 58 med betygsindex 42. </a:t>
            </a:r>
          </a:p>
          <a:p>
            <a:pPr>
              <a:spcBef>
                <a:spcPts val="600"/>
              </a:spcBef>
              <a:defRPr/>
            </a:pPr>
            <a:endParaRPr lang="sv-SE" sz="1800" dirty="0">
              <a:latin typeface="Helvetica LT St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67183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ubrik 1"/>
          <p:cNvSpPr>
            <a:spLocks noGrp="1"/>
          </p:cNvSpPr>
          <p:nvPr>
            <p:ph type="title"/>
          </p:nvPr>
        </p:nvSpPr>
        <p:spPr>
          <a:xfrm>
            <a:off x="685800" y="692150"/>
            <a:ext cx="7772400" cy="1081088"/>
          </a:xfrm>
        </p:spPr>
        <p:txBody>
          <a:bodyPr/>
          <a:lstStyle/>
          <a:p>
            <a:r>
              <a:rPr lang="sv-SE" altLang="sv-SE" sz="3200" dirty="0">
                <a:latin typeface="Arial" charset="0"/>
                <a:cs typeface="Arial" charset="0"/>
              </a:rPr>
              <a:t>Medborgarundersökning</a:t>
            </a:r>
            <a:br>
              <a:rPr lang="sv-SE" altLang="sv-SE" sz="6000" dirty="0">
                <a:latin typeface="Arial" charset="0"/>
                <a:cs typeface="Arial" charset="0"/>
              </a:rPr>
            </a:br>
            <a:r>
              <a:rPr lang="sv-SE" altLang="sv-SE" sz="2000" dirty="0">
                <a:solidFill>
                  <a:schemeClr val="tx1"/>
                </a:solidFill>
                <a:latin typeface="Arial" charset="0"/>
                <a:cs typeface="Arial" charset="0"/>
              </a:rPr>
              <a:t>Vatten och avlopp</a:t>
            </a:r>
            <a:endParaRPr lang="sv-SE" altLang="sv-SE" sz="2000" dirty="0">
              <a:solidFill>
                <a:schemeClr val="tx1"/>
              </a:solidFill>
            </a:endParaRPr>
          </a:p>
        </p:txBody>
      </p:sp>
      <p:graphicFrame>
        <p:nvGraphicFramePr>
          <p:cNvPr id="26627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9862088"/>
              </p:ext>
            </p:extLst>
          </p:nvPr>
        </p:nvGraphicFramePr>
        <p:xfrm>
          <a:off x="1058863" y="1887538"/>
          <a:ext cx="6808787" cy="315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3" name="Worksheet" r:id="rId4" imgW="9362975" imgH="4343453" progId="Excel.Sheet.8">
                  <p:embed/>
                </p:oleObj>
              </mc:Choice>
              <mc:Fallback>
                <p:oleObj name="Worksheet" r:id="rId4" imgW="9362975" imgH="4343453" progId="Excel.Sheet.8">
                  <p:embed/>
                  <p:pic>
                    <p:nvPicPr>
                      <p:cNvPr id="26627" name="Platshållare för innehåll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8863" y="1887538"/>
                        <a:ext cx="6808787" cy="3159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Platshållare för sidfot 1"/>
          <p:cNvSpPr>
            <a:spLocks noGrp="1"/>
          </p:cNvSpPr>
          <p:nvPr>
            <p:ph type="ftr" sz="quarter" idx="11"/>
          </p:nvPr>
        </p:nvSpPr>
        <p:spPr>
          <a:xfrm>
            <a:off x="6300192" y="6237312"/>
            <a:ext cx="2158008" cy="227112"/>
          </a:xfrm>
        </p:spPr>
        <p:txBody>
          <a:bodyPr/>
          <a:lstStyle/>
          <a:p>
            <a:pPr>
              <a:defRPr/>
            </a:pPr>
            <a:r>
              <a:rPr lang="sv-SE" dirty="0"/>
              <a:t>Kommunikationskontoret</a:t>
            </a:r>
          </a:p>
        </p:txBody>
      </p:sp>
      <p:sp>
        <p:nvSpPr>
          <p:cNvPr id="5" name="textruta 4"/>
          <p:cNvSpPr txBox="1"/>
          <p:nvPr/>
        </p:nvSpPr>
        <p:spPr>
          <a:xfrm>
            <a:off x="1187624" y="5445224"/>
            <a:ext cx="676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>
                <a:latin typeface="Helvetica LT Std" pitchFamily="34" charset="0"/>
              </a:rPr>
              <a:t>Män = 80        Kvinnor = 84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AD9992BE-980A-483F-ACE1-17E6629C0C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125" t="20420" r="16138" b="5684"/>
          <a:stretch/>
        </p:blipFill>
        <p:spPr>
          <a:xfrm>
            <a:off x="1763688" y="837680"/>
            <a:ext cx="4801364" cy="5135966"/>
          </a:xfrm>
          <a:prstGeom prst="rect">
            <a:avLst/>
          </a:prstGeom>
        </p:spPr>
      </p:pic>
      <p:sp>
        <p:nvSpPr>
          <p:cNvPr id="4" name="Platshållare för sidfot 1"/>
          <p:cNvSpPr>
            <a:spLocks noGrp="1"/>
          </p:cNvSpPr>
          <p:nvPr>
            <p:ph type="ftr" sz="quarter" idx="11"/>
          </p:nvPr>
        </p:nvSpPr>
        <p:spPr>
          <a:xfrm>
            <a:off x="6300192" y="6237312"/>
            <a:ext cx="2158008" cy="227112"/>
          </a:xfrm>
        </p:spPr>
        <p:txBody>
          <a:bodyPr/>
          <a:lstStyle/>
          <a:p>
            <a:pPr>
              <a:defRPr/>
            </a:pPr>
            <a:r>
              <a:rPr lang="sv-SE" dirty="0"/>
              <a:t>Kommunikationskontoret</a:t>
            </a:r>
          </a:p>
        </p:txBody>
      </p:sp>
      <p:sp>
        <p:nvSpPr>
          <p:cNvPr id="5" name="Rubrik 1"/>
          <p:cNvSpPr>
            <a:spLocks noGrp="1"/>
          </p:cNvSpPr>
          <p:nvPr>
            <p:ph type="title"/>
          </p:nvPr>
        </p:nvSpPr>
        <p:spPr>
          <a:xfrm>
            <a:off x="685800" y="-243408"/>
            <a:ext cx="7772400" cy="1081088"/>
          </a:xfrm>
        </p:spPr>
        <p:txBody>
          <a:bodyPr/>
          <a:lstStyle/>
          <a:p>
            <a:r>
              <a:rPr lang="sv-SE" altLang="sv-SE" sz="3200" dirty="0">
                <a:solidFill>
                  <a:schemeClr val="tx1"/>
                </a:solidFill>
                <a:latin typeface="Arial" charset="0"/>
                <a:cs typeface="Arial" charset="0"/>
              </a:rPr>
              <a:t>Vad ska prioriteras för ökat NMI?</a:t>
            </a:r>
            <a:endParaRPr lang="sv-SE" altLang="sv-SE" sz="2000" dirty="0">
              <a:solidFill>
                <a:schemeClr val="tx1"/>
              </a:solidFill>
            </a:endParaRPr>
          </a:p>
        </p:txBody>
      </p:sp>
      <p:sp>
        <p:nvSpPr>
          <p:cNvPr id="8" name="textruta 7"/>
          <p:cNvSpPr txBox="1"/>
          <p:nvPr/>
        </p:nvSpPr>
        <p:spPr>
          <a:xfrm>
            <a:off x="6732240" y="3093928"/>
            <a:ext cx="223189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800" dirty="0">
                <a:latin typeface="Helvetica LT Std" pitchFamily="34" charset="0"/>
              </a:rPr>
              <a:t>Gator &amp; vägar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800" dirty="0">
                <a:latin typeface="Helvetica LT Std" pitchFamily="34" charset="0"/>
              </a:rPr>
              <a:t>Miljöarbete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800" dirty="0">
                <a:latin typeface="Helvetica LT Std" pitchFamily="34" charset="0"/>
              </a:rPr>
              <a:t>Gymnasieskolan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800" dirty="0">
                <a:latin typeface="Helvetica LT Std" pitchFamily="34" charset="0"/>
              </a:rPr>
              <a:t>Äldreomsorgen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800" dirty="0">
                <a:latin typeface="Helvetica LT Std" pitchFamily="34" charset="0"/>
              </a:rPr>
              <a:t>Grundskolan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800" dirty="0">
                <a:latin typeface="Helvetica LT Std" pitchFamily="34" charset="0"/>
              </a:rPr>
              <a:t>Förskolan</a:t>
            </a:r>
          </a:p>
        </p:txBody>
      </p:sp>
      <p:cxnSp>
        <p:nvCxnSpPr>
          <p:cNvPr id="9" name="Rak pil 8"/>
          <p:cNvCxnSpPr/>
          <p:nvPr/>
        </p:nvCxnSpPr>
        <p:spPr>
          <a:xfrm flipH="1" flipV="1">
            <a:off x="5004048" y="3645024"/>
            <a:ext cx="1781262" cy="252028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48864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ubrik 1"/>
          <p:cNvSpPr>
            <a:spLocks noGrp="1"/>
          </p:cNvSpPr>
          <p:nvPr>
            <p:ph type="title"/>
          </p:nvPr>
        </p:nvSpPr>
        <p:spPr>
          <a:xfrm>
            <a:off x="685800" y="692150"/>
            <a:ext cx="7772400" cy="1081088"/>
          </a:xfrm>
        </p:spPr>
        <p:txBody>
          <a:bodyPr/>
          <a:lstStyle/>
          <a:p>
            <a:r>
              <a:rPr lang="sv-SE" altLang="sv-SE" sz="3200" dirty="0">
                <a:latin typeface="Arial" charset="0"/>
                <a:cs typeface="Arial" charset="0"/>
              </a:rPr>
              <a:t>Medborgarundersökning</a:t>
            </a:r>
            <a:br>
              <a:rPr lang="sv-SE" altLang="sv-SE" sz="6000" dirty="0">
                <a:latin typeface="Arial" charset="0"/>
                <a:cs typeface="Arial" charset="0"/>
              </a:rPr>
            </a:br>
            <a:r>
              <a:rPr lang="sv-SE" altLang="sv-SE" sz="2000" dirty="0">
                <a:solidFill>
                  <a:schemeClr val="tx1"/>
                </a:solidFill>
                <a:latin typeface="Arial" charset="0"/>
                <a:cs typeface="Arial" charset="0"/>
              </a:rPr>
              <a:t>Nöjd-Inflytande-Index (NII)</a:t>
            </a:r>
            <a:endParaRPr lang="sv-SE" altLang="sv-SE" sz="2000" dirty="0">
              <a:solidFill>
                <a:schemeClr val="tx1"/>
              </a:solidFill>
            </a:endParaRPr>
          </a:p>
        </p:txBody>
      </p:sp>
      <p:graphicFrame>
        <p:nvGraphicFramePr>
          <p:cNvPr id="27651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410337"/>
              </p:ext>
            </p:extLst>
          </p:nvPr>
        </p:nvGraphicFramePr>
        <p:xfrm>
          <a:off x="1312863" y="1895475"/>
          <a:ext cx="6292850" cy="3268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7" name="Worksheet" r:id="rId4" imgW="8105652" imgH="4210257" progId="Excel.Sheet.8">
                  <p:embed/>
                </p:oleObj>
              </mc:Choice>
              <mc:Fallback>
                <p:oleObj name="Worksheet" r:id="rId4" imgW="8105652" imgH="4210257" progId="Excel.Sheet.8">
                  <p:embed/>
                  <p:pic>
                    <p:nvPicPr>
                      <p:cNvPr id="27651" name="Platshållare för innehåll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2863" y="1895475"/>
                        <a:ext cx="6292850" cy="3268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Platshållare för sidfot 1"/>
          <p:cNvSpPr>
            <a:spLocks noGrp="1"/>
          </p:cNvSpPr>
          <p:nvPr>
            <p:ph type="ftr" sz="quarter" idx="11"/>
          </p:nvPr>
        </p:nvSpPr>
        <p:spPr>
          <a:xfrm>
            <a:off x="6300192" y="6237312"/>
            <a:ext cx="2158008" cy="227112"/>
          </a:xfrm>
        </p:spPr>
        <p:txBody>
          <a:bodyPr/>
          <a:lstStyle/>
          <a:p>
            <a:pPr>
              <a:defRPr/>
            </a:pPr>
            <a:r>
              <a:rPr lang="sv-SE" dirty="0"/>
              <a:t>Kommunikationskontoret</a:t>
            </a:r>
          </a:p>
        </p:txBody>
      </p:sp>
      <p:sp>
        <p:nvSpPr>
          <p:cNvPr id="5" name="textruta 4"/>
          <p:cNvSpPr txBox="1"/>
          <p:nvPr/>
        </p:nvSpPr>
        <p:spPr>
          <a:xfrm>
            <a:off x="1187624" y="5445224"/>
            <a:ext cx="676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>
                <a:latin typeface="Helvetica LT Std" pitchFamily="34" charset="0"/>
              </a:rPr>
              <a:t>Män = 40        Kvinnor = 43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ubrik 1"/>
          <p:cNvSpPr>
            <a:spLocks noGrp="1"/>
          </p:cNvSpPr>
          <p:nvPr>
            <p:ph type="title"/>
          </p:nvPr>
        </p:nvSpPr>
        <p:spPr>
          <a:xfrm>
            <a:off x="685800" y="692150"/>
            <a:ext cx="7772400" cy="1081088"/>
          </a:xfrm>
        </p:spPr>
        <p:txBody>
          <a:bodyPr/>
          <a:lstStyle/>
          <a:p>
            <a:r>
              <a:rPr lang="sv-SE" altLang="sv-SE" sz="3200" dirty="0">
                <a:solidFill>
                  <a:schemeClr val="tx1"/>
                </a:solidFill>
                <a:latin typeface="Arial" charset="0"/>
                <a:cs typeface="Arial" charset="0"/>
              </a:rPr>
              <a:t>Inflytandefaktorer 2018</a:t>
            </a:r>
            <a:br>
              <a:rPr lang="sv-SE" altLang="sv-SE" sz="6000" dirty="0">
                <a:solidFill>
                  <a:schemeClr val="tx1"/>
                </a:solidFill>
                <a:latin typeface="Arial" charset="0"/>
                <a:cs typeface="Arial" charset="0"/>
              </a:rPr>
            </a:br>
            <a:endParaRPr lang="sv-SE" altLang="sv-SE" sz="2000" dirty="0">
              <a:solidFill>
                <a:schemeClr val="tx1"/>
              </a:solidFill>
            </a:endParaRPr>
          </a:p>
        </p:txBody>
      </p:sp>
      <p:sp>
        <p:nvSpPr>
          <p:cNvPr id="4" name="Platshållare för sidfot 1"/>
          <p:cNvSpPr>
            <a:spLocks noGrp="1"/>
          </p:cNvSpPr>
          <p:nvPr>
            <p:ph type="ftr" sz="quarter" idx="11"/>
          </p:nvPr>
        </p:nvSpPr>
        <p:spPr>
          <a:xfrm>
            <a:off x="6300192" y="6237312"/>
            <a:ext cx="2158008" cy="227112"/>
          </a:xfrm>
        </p:spPr>
        <p:txBody>
          <a:bodyPr/>
          <a:lstStyle/>
          <a:p>
            <a:pPr>
              <a:defRPr/>
            </a:pPr>
            <a:r>
              <a:rPr lang="sv-SE" dirty="0"/>
              <a:t>Kommunikationskontoret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348148532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840222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ubrik 1"/>
          <p:cNvSpPr>
            <a:spLocks noGrp="1"/>
          </p:cNvSpPr>
          <p:nvPr>
            <p:ph type="title"/>
          </p:nvPr>
        </p:nvSpPr>
        <p:spPr>
          <a:xfrm>
            <a:off x="685800" y="692150"/>
            <a:ext cx="7772400" cy="1081088"/>
          </a:xfrm>
        </p:spPr>
        <p:txBody>
          <a:bodyPr/>
          <a:lstStyle/>
          <a:p>
            <a:r>
              <a:rPr lang="sv-SE" altLang="sv-SE" sz="3200" dirty="0">
                <a:solidFill>
                  <a:schemeClr val="tx1"/>
                </a:solidFill>
                <a:latin typeface="Arial" charset="0"/>
                <a:cs typeface="Arial" charset="0"/>
              </a:rPr>
              <a:t>Inflytandefaktorer 2016 - 2018</a:t>
            </a:r>
            <a:br>
              <a:rPr lang="sv-SE" altLang="sv-SE" sz="6000" dirty="0">
                <a:solidFill>
                  <a:schemeClr val="tx1"/>
                </a:solidFill>
                <a:latin typeface="Arial" charset="0"/>
                <a:cs typeface="Arial" charset="0"/>
              </a:rPr>
            </a:br>
            <a:endParaRPr lang="sv-SE" altLang="sv-SE" sz="2000" dirty="0">
              <a:solidFill>
                <a:schemeClr val="tx1"/>
              </a:solidFill>
            </a:endParaRPr>
          </a:p>
        </p:txBody>
      </p:sp>
      <p:sp>
        <p:nvSpPr>
          <p:cNvPr id="4" name="Platshållare för sidfot 1"/>
          <p:cNvSpPr>
            <a:spLocks noGrp="1"/>
          </p:cNvSpPr>
          <p:nvPr>
            <p:ph type="ftr" sz="quarter" idx="11"/>
          </p:nvPr>
        </p:nvSpPr>
        <p:spPr>
          <a:xfrm>
            <a:off x="6300192" y="6237312"/>
            <a:ext cx="2158008" cy="227112"/>
          </a:xfrm>
        </p:spPr>
        <p:txBody>
          <a:bodyPr/>
          <a:lstStyle/>
          <a:p>
            <a:pPr>
              <a:defRPr/>
            </a:pPr>
            <a:r>
              <a:rPr lang="sv-SE" dirty="0"/>
              <a:t>Kommunikationskontoret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262638872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99411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sidfot 1"/>
          <p:cNvSpPr>
            <a:spLocks noGrp="1"/>
          </p:cNvSpPr>
          <p:nvPr>
            <p:ph type="ftr" sz="quarter" idx="11"/>
          </p:nvPr>
        </p:nvSpPr>
        <p:spPr>
          <a:xfrm>
            <a:off x="6300192" y="6237312"/>
            <a:ext cx="2158008" cy="227112"/>
          </a:xfrm>
        </p:spPr>
        <p:txBody>
          <a:bodyPr/>
          <a:lstStyle/>
          <a:p>
            <a:pPr>
              <a:defRPr/>
            </a:pPr>
            <a:r>
              <a:rPr lang="sv-SE" dirty="0"/>
              <a:t>Kommunikationskontoret</a:t>
            </a:r>
          </a:p>
        </p:txBody>
      </p:sp>
      <p:sp>
        <p:nvSpPr>
          <p:cNvPr id="5" name="Rubrik 1"/>
          <p:cNvSpPr>
            <a:spLocks noGrp="1"/>
          </p:cNvSpPr>
          <p:nvPr>
            <p:ph type="title"/>
          </p:nvPr>
        </p:nvSpPr>
        <p:spPr>
          <a:xfrm>
            <a:off x="685800" y="-243408"/>
            <a:ext cx="7772400" cy="1081088"/>
          </a:xfrm>
        </p:spPr>
        <p:txBody>
          <a:bodyPr/>
          <a:lstStyle/>
          <a:p>
            <a:r>
              <a:rPr lang="sv-SE" altLang="sv-SE" sz="3200" dirty="0">
                <a:solidFill>
                  <a:schemeClr val="tx1"/>
                </a:solidFill>
                <a:latin typeface="Arial" charset="0"/>
                <a:cs typeface="Arial" charset="0"/>
              </a:rPr>
              <a:t>Vad ska prioriteras för ökat NII? </a:t>
            </a:r>
            <a:endParaRPr lang="sv-SE" altLang="sv-SE" sz="2000" dirty="0">
              <a:solidFill>
                <a:schemeClr val="tx1"/>
              </a:solidFill>
            </a:endParaRP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07A01A1C-D34E-4ECE-8B6F-93422E7568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550" t="20021" r="19288" b="6987"/>
          <a:stretch/>
        </p:blipFill>
        <p:spPr>
          <a:xfrm>
            <a:off x="2195736" y="859303"/>
            <a:ext cx="4680520" cy="5139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9385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/>
          <p:cNvSpPr>
            <a:spLocks noGrp="1"/>
          </p:cNvSpPr>
          <p:nvPr>
            <p:ph type="ftr" sz="quarter" idx="11"/>
          </p:nvPr>
        </p:nvSpPr>
        <p:spPr>
          <a:xfrm>
            <a:off x="6300192" y="6237312"/>
            <a:ext cx="2158008" cy="227112"/>
          </a:xfrm>
        </p:spPr>
        <p:txBody>
          <a:bodyPr/>
          <a:lstStyle/>
          <a:p>
            <a:pPr>
              <a:defRPr/>
            </a:pPr>
            <a:r>
              <a:rPr lang="sv-SE" dirty="0"/>
              <a:t>Kommunikationskontoret</a:t>
            </a:r>
          </a:p>
        </p:txBody>
      </p:sp>
      <p:sp>
        <p:nvSpPr>
          <p:cNvPr id="7" name="Rubrik 1"/>
          <p:cNvSpPr>
            <a:spLocks noGrp="1"/>
          </p:cNvSpPr>
          <p:nvPr>
            <p:ph type="title"/>
          </p:nvPr>
        </p:nvSpPr>
        <p:spPr>
          <a:xfrm>
            <a:off x="685800" y="44624"/>
            <a:ext cx="7772400" cy="648618"/>
          </a:xfrm>
        </p:spPr>
        <p:txBody>
          <a:bodyPr/>
          <a:lstStyle/>
          <a:p>
            <a:r>
              <a:rPr lang="sv-SE" altLang="sv-SE" sz="3200" dirty="0">
                <a:latin typeface="Arial" charset="0"/>
                <a:cs typeface="Arial" charset="0"/>
              </a:rPr>
              <a:t>Medborgarundersökning</a:t>
            </a:r>
            <a:br>
              <a:rPr lang="sv-SE" altLang="sv-SE" sz="6000" dirty="0">
                <a:latin typeface="Arial" charset="0"/>
                <a:cs typeface="Arial" charset="0"/>
              </a:rPr>
            </a:br>
            <a:endParaRPr lang="sv-SE" altLang="sv-SE" sz="2000" dirty="0"/>
          </a:p>
        </p:txBody>
      </p:sp>
      <p:sp>
        <p:nvSpPr>
          <p:cNvPr id="8" name="Platshållare för innehåll 1"/>
          <p:cNvSpPr>
            <a:spLocks noGrp="1"/>
          </p:cNvSpPr>
          <p:nvPr>
            <p:ph idx="1"/>
          </p:nvPr>
        </p:nvSpPr>
        <p:spPr>
          <a:xfrm>
            <a:off x="971600" y="908720"/>
            <a:ext cx="7992888" cy="5112568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sv-SE" sz="2000" dirty="0">
                <a:latin typeface="Helvetica LT Std" pitchFamily="34" charset="0"/>
              </a:rPr>
              <a:t>Sammanfattning:</a:t>
            </a:r>
          </a:p>
          <a:p>
            <a:pPr marL="0" indent="0">
              <a:buNone/>
            </a:pPr>
            <a:r>
              <a:rPr lang="sv-SE" sz="1600" dirty="0">
                <a:latin typeface="Helvetica LT Std" pitchFamily="34" charset="0"/>
              </a:rPr>
              <a:t>Luleås placering inom respektive område som undersökts (av 111 kommuner):</a:t>
            </a:r>
            <a:br>
              <a:rPr lang="sv-SE" sz="1600" dirty="0">
                <a:latin typeface="Helvetica LT Std" pitchFamily="34" charset="0"/>
              </a:rPr>
            </a:br>
            <a:endParaRPr lang="sv-SE" sz="1600" dirty="0">
              <a:latin typeface="Helvetica LT Std" pitchFamily="34" charset="0"/>
            </a:endParaRPr>
          </a:p>
          <a:p>
            <a:r>
              <a:rPr lang="sv-SE" sz="1600" dirty="0">
                <a:latin typeface="Helvetica LT Std" pitchFamily="34" charset="0"/>
              </a:rPr>
              <a:t>Kultur (6 plats)</a:t>
            </a:r>
          </a:p>
          <a:p>
            <a:r>
              <a:rPr lang="sv-SE" sz="1600" dirty="0">
                <a:latin typeface="Helvetica LT Std" pitchFamily="34" charset="0"/>
              </a:rPr>
              <a:t>Fritidsmöjligheter (7 plats)</a:t>
            </a:r>
          </a:p>
          <a:p>
            <a:r>
              <a:rPr lang="sv-SE" sz="1600" dirty="0">
                <a:latin typeface="Helvetica LT Std" pitchFamily="34" charset="0"/>
              </a:rPr>
              <a:t>Gång- och cykelvägar (7 plats)</a:t>
            </a:r>
          </a:p>
          <a:p>
            <a:r>
              <a:rPr lang="sv-SE" sz="1600" dirty="0">
                <a:latin typeface="Helvetica LT Std" pitchFamily="34" charset="0"/>
              </a:rPr>
              <a:t>Kommunikationer (10 plats) </a:t>
            </a:r>
          </a:p>
          <a:p>
            <a:r>
              <a:rPr lang="sv-SE" sz="1600" dirty="0">
                <a:latin typeface="Helvetica LT Std" pitchFamily="34" charset="0"/>
              </a:rPr>
              <a:t>Utbildningsmöjligheter (10 plats) </a:t>
            </a:r>
          </a:p>
          <a:p>
            <a:r>
              <a:rPr lang="sv-SE" sz="1600" dirty="0">
                <a:latin typeface="Helvetica LT Std" pitchFamily="34" charset="0"/>
              </a:rPr>
              <a:t>Idrotts- och motionsanläggningar (10 plats) </a:t>
            </a:r>
          </a:p>
          <a:p>
            <a:r>
              <a:rPr lang="sv-SE" sz="1600" dirty="0">
                <a:latin typeface="Helvetica LT Std" pitchFamily="34" charset="0"/>
              </a:rPr>
              <a:t>Arbetsmöjligheter (14 plats)</a:t>
            </a:r>
          </a:p>
          <a:p>
            <a:r>
              <a:rPr lang="sv-SE" sz="1600" dirty="0">
                <a:latin typeface="Helvetica LT Std" pitchFamily="34" charset="0"/>
              </a:rPr>
              <a:t>Rekommenderar andra att flytta hit (17 plats)</a:t>
            </a:r>
          </a:p>
          <a:p>
            <a:r>
              <a:rPr lang="sv-SE" sz="1600" dirty="0">
                <a:latin typeface="Helvetica LT Std" pitchFamily="34" charset="0"/>
              </a:rPr>
              <a:t>Gator och vägar (17 plats) </a:t>
            </a:r>
          </a:p>
          <a:p>
            <a:r>
              <a:rPr lang="sv-SE" sz="1600" dirty="0">
                <a:latin typeface="Helvetica LT Std" pitchFamily="34" charset="0"/>
              </a:rPr>
              <a:t>Kommersiellt utbud (22 plats)</a:t>
            </a:r>
          </a:p>
          <a:p>
            <a:r>
              <a:rPr lang="sv-SE" sz="1600" dirty="0">
                <a:latin typeface="Helvetica LT Std" pitchFamily="34" charset="0"/>
              </a:rPr>
              <a:t>Vatten och avlopp (23 plats)</a:t>
            </a:r>
          </a:p>
          <a:p>
            <a:r>
              <a:rPr lang="sv-SE" sz="1600" dirty="0">
                <a:latin typeface="Helvetica LT Std" pitchFamily="34" charset="0"/>
              </a:rPr>
              <a:t>Miljöarbete (24 plats)</a:t>
            </a:r>
          </a:p>
          <a:p>
            <a:r>
              <a:rPr lang="sv-SE" sz="1600" dirty="0">
                <a:latin typeface="Helvetica LT Std" pitchFamily="34" charset="0"/>
              </a:rPr>
              <a:t>Kommunens information (29 plats)</a:t>
            </a:r>
          </a:p>
          <a:p>
            <a:pPr marL="0" indent="0">
              <a:buNone/>
            </a:pPr>
            <a:endParaRPr lang="sv-SE" sz="1600" dirty="0">
              <a:latin typeface="Helvetica LT St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73651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/>
          <p:cNvSpPr>
            <a:spLocks noGrp="1"/>
          </p:cNvSpPr>
          <p:nvPr>
            <p:ph type="ftr" sz="quarter" idx="11"/>
          </p:nvPr>
        </p:nvSpPr>
        <p:spPr>
          <a:xfrm>
            <a:off x="6300192" y="6237312"/>
            <a:ext cx="2158008" cy="227112"/>
          </a:xfrm>
        </p:spPr>
        <p:txBody>
          <a:bodyPr/>
          <a:lstStyle/>
          <a:p>
            <a:pPr>
              <a:defRPr/>
            </a:pPr>
            <a:r>
              <a:rPr lang="sv-SE" dirty="0"/>
              <a:t>Kommunikationskontoret</a:t>
            </a:r>
          </a:p>
        </p:txBody>
      </p:sp>
      <p:sp>
        <p:nvSpPr>
          <p:cNvPr id="3" name="Platshållare för innehåll 1"/>
          <p:cNvSpPr>
            <a:spLocks noGrp="1"/>
          </p:cNvSpPr>
          <p:nvPr>
            <p:ph idx="1"/>
          </p:nvPr>
        </p:nvSpPr>
        <p:spPr>
          <a:xfrm>
            <a:off x="755576" y="836463"/>
            <a:ext cx="7918648" cy="4464745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sv-SE" sz="2000" dirty="0">
                <a:latin typeface="Helvetica LT Std" pitchFamily="34" charset="0"/>
              </a:rPr>
              <a:t>Sammanfattning:</a:t>
            </a:r>
          </a:p>
          <a:p>
            <a:pPr marL="0" indent="0">
              <a:buNone/>
            </a:pPr>
            <a:r>
              <a:rPr lang="sv-SE" sz="1600" dirty="0">
                <a:latin typeface="Helvetica LT Std" pitchFamily="34" charset="0"/>
              </a:rPr>
              <a:t>Luleås placering inom respektive område som undersökts (av 111 kommuner):</a:t>
            </a:r>
            <a:br>
              <a:rPr lang="sv-SE" sz="1600" dirty="0">
                <a:latin typeface="Helvetica LT Std" pitchFamily="34" charset="0"/>
              </a:rPr>
            </a:br>
            <a:endParaRPr lang="sv-SE" sz="1600" dirty="0">
              <a:latin typeface="Helvetica LT Std" pitchFamily="34" charset="0"/>
            </a:endParaRPr>
          </a:p>
          <a:p>
            <a:r>
              <a:rPr lang="sv-SE" sz="1600" dirty="0">
                <a:latin typeface="Helvetica LT Std" pitchFamily="34" charset="0"/>
              </a:rPr>
              <a:t>Trygghet (29 plats)</a:t>
            </a:r>
          </a:p>
          <a:p>
            <a:r>
              <a:rPr lang="sv-SE" sz="1600" dirty="0">
                <a:latin typeface="Helvetica LT Std" pitchFamily="34" charset="0"/>
              </a:rPr>
              <a:t>Renhållning och sophämtning (32 plats)</a:t>
            </a:r>
          </a:p>
          <a:p>
            <a:r>
              <a:rPr lang="sv-SE" sz="1600" dirty="0">
                <a:latin typeface="Helvetica LT Std" pitchFamily="34" charset="0"/>
              </a:rPr>
              <a:t>Gymnasieskola (40 plats)</a:t>
            </a:r>
          </a:p>
          <a:p>
            <a:r>
              <a:rPr lang="sv-SE" sz="1600" dirty="0">
                <a:latin typeface="Helvetica LT Std" pitchFamily="34" charset="0"/>
              </a:rPr>
              <a:t>Räddningstjänst (42 plats)</a:t>
            </a:r>
          </a:p>
          <a:p>
            <a:r>
              <a:rPr lang="sv-SE" sz="1600" dirty="0">
                <a:latin typeface="Helvetica LT Std" pitchFamily="34" charset="0"/>
              </a:rPr>
              <a:t>Förtroende (52 plats) </a:t>
            </a:r>
          </a:p>
          <a:p>
            <a:r>
              <a:rPr lang="sv-SE" sz="1600" dirty="0">
                <a:latin typeface="Helvetica LT Std" pitchFamily="34" charset="0"/>
              </a:rPr>
              <a:t>Grundskolan (62 plats)</a:t>
            </a:r>
          </a:p>
          <a:p>
            <a:r>
              <a:rPr lang="sv-SE" sz="1600" dirty="0">
                <a:latin typeface="Helvetica LT Std" pitchFamily="34" charset="0"/>
              </a:rPr>
              <a:t>Möjlighet att påverka (68 plats) </a:t>
            </a:r>
          </a:p>
          <a:p>
            <a:r>
              <a:rPr lang="sv-SE" sz="1600" dirty="0">
                <a:latin typeface="Helvetica LT Std" pitchFamily="34" charset="0"/>
              </a:rPr>
              <a:t>Stöd för utsatta personer (73 plats)</a:t>
            </a:r>
          </a:p>
          <a:p>
            <a:r>
              <a:rPr lang="sv-SE" sz="1600" dirty="0">
                <a:latin typeface="Helvetica LT Std" pitchFamily="34" charset="0"/>
              </a:rPr>
              <a:t>Förskolan (77 plats)</a:t>
            </a:r>
          </a:p>
          <a:p>
            <a:r>
              <a:rPr lang="sv-SE" sz="1600" dirty="0">
                <a:latin typeface="Helvetica LT Std" pitchFamily="34" charset="0"/>
              </a:rPr>
              <a:t>Bemötande och tillgänglighet (80 plats)</a:t>
            </a:r>
          </a:p>
          <a:p>
            <a:r>
              <a:rPr lang="sv-SE" sz="1600" dirty="0">
                <a:latin typeface="Helvetica LT Std" pitchFamily="34" charset="0"/>
              </a:rPr>
              <a:t>Äldreomsorgen (83 plats) </a:t>
            </a:r>
          </a:p>
          <a:p>
            <a:r>
              <a:rPr lang="sv-SE" sz="1600" dirty="0">
                <a:latin typeface="Helvetica LT Std" pitchFamily="34" charset="0"/>
              </a:rPr>
              <a:t>Komma i kontakt (87 plats)</a:t>
            </a:r>
          </a:p>
          <a:p>
            <a:r>
              <a:rPr lang="sv-SE" sz="1600" dirty="0">
                <a:latin typeface="Helvetica LT Std" pitchFamily="34" charset="0"/>
              </a:rPr>
              <a:t>Bostäder (95 plats)</a:t>
            </a:r>
          </a:p>
          <a:p>
            <a:pPr marL="0" indent="0">
              <a:buNone/>
            </a:pPr>
            <a:endParaRPr lang="sv-SE" sz="1600" dirty="0">
              <a:latin typeface="Helvetica LT Std" pitchFamily="34" charset="0"/>
            </a:endParaRPr>
          </a:p>
        </p:txBody>
      </p:sp>
      <p:sp>
        <p:nvSpPr>
          <p:cNvPr id="4" name="Rubrik 1"/>
          <p:cNvSpPr>
            <a:spLocks noGrp="1"/>
          </p:cNvSpPr>
          <p:nvPr>
            <p:ph type="title"/>
          </p:nvPr>
        </p:nvSpPr>
        <p:spPr>
          <a:xfrm>
            <a:off x="685800" y="44624"/>
            <a:ext cx="7772400" cy="648618"/>
          </a:xfrm>
        </p:spPr>
        <p:txBody>
          <a:bodyPr/>
          <a:lstStyle/>
          <a:p>
            <a:r>
              <a:rPr lang="sv-SE" altLang="sv-SE" sz="3200" dirty="0">
                <a:latin typeface="Arial" charset="0"/>
                <a:cs typeface="Arial" charset="0"/>
              </a:rPr>
              <a:t>Medborgarundersökning</a:t>
            </a:r>
            <a:br>
              <a:rPr lang="sv-SE" altLang="sv-SE" sz="6000" dirty="0">
                <a:latin typeface="Arial" charset="0"/>
                <a:cs typeface="Arial" charset="0"/>
              </a:rPr>
            </a:br>
            <a:endParaRPr lang="sv-SE" altLang="sv-SE" sz="2000" dirty="0"/>
          </a:p>
        </p:txBody>
      </p:sp>
    </p:spTree>
    <p:extLst>
      <p:ext uri="{BB962C8B-B14F-4D97-AF65-F5344CB8AC3E}">
        <p14:creationId xmlns:p14="http://schemas.microsoft.com/office/powerpoint/2010/main" val="4205540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ubrik 1"/>
          <p:cNvSpPr>
            <a:spLocks noGrp="1"/>
          </p:cNvSpPr>
          <p:nvPr>
            <p:ph type="title"/>
          </p:nvPr>
        </p:nvSpPr>
        <p:spPr>
          <a:xfrm>
            <a:off x="685800" y="692150"/>
            <a:ext cx="7772400" cy="1081088"/>
          </a:xfrm>
        </p:spPr>
        <p:txBody>
          <a:bodyPr/>
          <a:lstStyle/>
          <a:p>
            <a:r>
              <a:rPr lang="sv-SE" altLang="sv-SE" sz="3200" dirty="0">
                <a:latin typeface="Arial" charset="0"/>
                <a:cs typeface="Arial" charset="0"/>
              </a:rPr>
              <a:t>Medborgarundersökning</a:t>
            </a:r>
            <a:br>
              <a:rPr lang="sv-SE" altLang="sv-SE" sz="6000" dirty="0">
                <a:latin typeface="Arial" charset="0"/>
                <a:cs typeface="Arial" charset="0"/>
              </a:rPr>
            </a:br>
            <a:r>
              <a:rPr lang="sv-SE" altLang="sv-SE" sz="2000" dirty="0">
                <a:solidFill>
                  <a:schemeClr val="tx1"/>
                </a:solidFill>
                <a:latin typeface="Arial" charset="0"/>
                <a:cs typeface="Arial" charset="0"/>
              </a:rPr>
              <a:t>Nöjd-Region-Index</a:t>
            </a:r>
            <a:r>
              <a:rPr lang="sv-SE" altLang="sv-SE" sz="2000" dirty="0">
                <a:latin typeface="Arial" charset="0"/>
                <a:cs typeface="Arial" charset="0"/>
              </a:rPr>
              <a:t> (NRI)</a:t>
            </a:r>
            <a:endParaRPr lang="sv-SE" altLang="sv-SE" sz="2000" dirty="0"/>
          </a:p>
        </p:txBody>
      </p:sp>
      <p:graphicFrame>
        <p:nvGraphicFramePr>
          <p:cNvPr id="3075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3741649"/>
              </p:ext>
            </p:extLst>
          </p:nvPr>
        </p:nvGraphicFramePr>
        <p:xfrm>
          <a:off x="1328738" y="2105025"/>
          <a:ext cx="6238875" cy="289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Worksheet" r:id="rId4" imgW="8143969" imgH="3781493" progId="Excel.Sheet.8">
                  <p:embed/>
                </p:oleObj>
              </mc:Choice>
              <mc:Fallback>
                <p:oleObj name="Worksheet" r:id="rId4" imgW="8143969" imgH="3781493" progId="Excel.Sheet.8">
                  <p:embed/>
                  <p:pic>
                    <p:nvPicPr>
                      <p:cNvPr id="3075" name="Platshållare för innehåll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8738" y="2105025"/>
                        <a:ext cx="6238875" cy="2897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Platshållare för sidfot 1"/>
          <p:cNvSpPr>
            <a:spLocks noGrp="1"/>
          </p:cNvSpPr>
          <p:nvPr>
            <p:ph type="ftr" sz="quarter" idx="11"/>
          </p:nvPr>
        </p:nvSpPr>
        <p:spPr>
          <a:xfrm>
            <a:off x="6300192" y="6237312"/>
            <a:ext cx="2158008" cy="227112"/>
          </a:xfrm>
        </p:spPr>
        <p:txBody>
          <a:bodyPr/>
          <a:lstStyle/>
          <a:p>
            <a:pPr>
              <a:defRPr/>
            </a:pPr>
            <a:r>
              <a:rPr lang="sv-SE" dirty="0"/>
              <a:t>Kommunikationskontoret</a:t>
            </a:r>
          </a:p>
        </p:txBody>
      </p:sp>
      <p:sp>
        <p:nvSpPr>
          <p:cNvPr id="2" name="textruta 1"/>
          <p:cNvSpPr txBox="1"/>
          <p:nvPr/>
        </p:nvSpPr>
        <p:spPr>
          <a:xfrm>
            <a:off x="1187624" y="5445224"/>
            <a:ext cx="676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>
                <a:latin typeface="Helvetica LT Std" pitchFamily="34" charset="0"/>
              </a:rPr>
              <a:t>Män = 65        Kvinnor = 68</a:t>
            </a:r>
          </a:p>
        </p:txBody>
      </p:sp>
    </p:spTree>
    <p:extLst>
      <p:ext uri="{BB962C8B-B14F-4D97-AF65-F5344CB8AC3E}">
        <p14:creationId xmlns:p14="http://schemas.microsoft.com/office/powerpoint/2010/main" val="9590794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ubrik 1"/>
          <p:cNvSpPr>
            <a:spLocks noGrp="1"/>
          </p:cNvSpPr>
          <p:nvPr>
            <p:ph type="title"/>
          </p:nvPr>
        </p:nvSpPr>
        <p:spPr>
          <a:xfrm>
            <a:off x="685800" y="692150"/>
            <a:ext cx="7772400" cy="1081088"/>
          </a:xfrm>
        </p:spPr>
        <p:txBody>
          <a:bodyPr/>
          <a:lstStyle/>
          <a:p>
            <a:r>
              <a:rPr lang="sv-SE" altLang="sv-SE" sz="3200" dirty="0">
                <a:latin typeface="Arial" charset="0"/>
                <a:cs typeface="Arial" charset="0"/>
              </a:rPr>
              <a:t>Medborgarundersökning</a:t>
            </a:r>
            <a:br>
              <a:rPr lang="sv-SE" altLang="sv-SE" sz="6000" dirty="0">
                <a:latin typeface="Arial" charset="0"/>
                <a:cs typeface="Arial" charset="0"/>
              </a:rPr>
            </a:br>
            <a:r>
              <a:rPr lang="sv-SE" altLang="sv-SE" sz="2000" dirty="0">
                <a:solidFill>
                  <a:schemeClr val="tx1"/>
                </a:solidFill>
                <a:latin typeface="Arial" charset="0"/>
                <a:cs typeface="Arial" charset="0"/>
              </a:rPr>
              <a:t>Rekommendation</a:t>
            </a:r>
            <a:endParaRPr lang="sv-SE" altLang="sv-SE" sz="2000" dirty="0">
              <a:solidFill>
                <a:schemeClr val="tx1"/>
              </a:solidFill>
            </a:endParaRPr>
          </a:p>
        </p:txBody>
      </p:sp>
      <p:graphicFrame>
        <p:nvGraphicFramePr>
          <p:cNvPr id="4099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4747678"/>
              </p:ext>
            </p:extLst>
          </p:nvPr>
        </p:nvGraphicFramePr>
        <p:xfrm>
          <a:off x="1190625" y="1839913"/>
          <a:ext cx="6570663" cy="3208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Worksheet" r:id="rId4" imgW="8115336" imgH="3962470" progId="Excel.Sheet.8">
                  <p:embed/>
                </p:oleObj>
              </mc:Choice>
              <mc:Fallback>
                <p:oleObj name="Worksheet" r:id="rId4" imgW="8115336" imgH="3962470" progId="Excel.Sheet.8">
                  <p:embed/>
                  <p:pic>
                    <p:nvPicPr>
                      <p:cNvPr id="4099" name="Platshållare för innehåll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0625" y="1839913"/>
                        <a:ext cx="6570663" cy="3208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Platshållare för sidfot 1"/>
          <p:cNvSpPr>
            <a:spLocks noGrp="1"/>
          </p:cNvSpPr>
          <p:nvPr>
            <p:ph type="ftr" sz="quarter" idx="11"/>
          </p:nvPr>
        </p:nvSpPr>
        <p:spPr>
          <a:xfrm>
            <a:off x="6300192" y="6237312"/>
            <a:ext cx="2158008" cy="227112"/>
          </a:xfrm>
        </p:spPr>
        <p:txBody>
          <a:bodyPr/>
          <a:lstStyle/>
          <a:p>
            <a:pPr>
              <a:defRPr/>
            </a:pPr>
            <a:r>
              <a:rPr lang="sv-SE" dirty="0"/>
              <a:t>Kommunikationskontoret</a:t>
            </a:r>
          </a:p>
        </p:txBody>
      </p:sp>
      <p:sp>
        <p:nvSpPr>
          <p:cNvPr id="5" name="textruta 4"/>
          <p:cNvSpPr txBox="1"/>
          <p:nvPr/>
        </p:nvSpPr>
        <p:spPr>
          <a:xfrm>
            <a:off x="1187624" y="5445224"/>
            <a:ext cx="676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>
                <a:latin typeface="Helvetica LT Std" pitchFamily="34" charset="0"/>
              </a:rPr>
              <a:t>Män = 71        Kvinnor = 77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ubrik 1"/>
          <p:cNvSpPr>
            <a:spLocks noGrp="1"/>
          </p:cNvSpPr>
          <p:nvPr>
            <p:ph type="title"/>
          </p:nvPr>
        </p:nvSpPr>
        <p:spPr>
          <a:xfrm>
            <a:off x="685800" y="692150"/>
            <a:ext cx="7772400" cy="1081088"/>
          </a:xfrm>
        </p:spPr>
        <p:txBody>
          <a:bodyPr/>
          <a:lstStyle/>
          <a:p>
            <a:r>
              <a:rPr lang="sv-SE" altLang="sv-SE" sz="3200" dirty="0">
                <a:latin typeface="Arial" charset="0"/>
                <a:cs typeface="Arial" charset="0"/>
              </a:rPr>
              <a:t>Medborgarundersökning</a:t>
            </a:r>
            <a:br>
              <a:rPr lang="sv-SE" altLang="sv-SE" sz="6000" dirty="0">
                <a:latin typeface="Arial" charset="0"/>
                <a:cs typeface="Arial" charset="0"/>
              </a:rPr>
            </a:br>
            <a:r>
              <a:rPr lang="sv-SE" altLang="sv-SE" sz="2000" dirty="0">
                <a:solidFill>
                  <a:schemeClr val="tx1"/>
                </a:solidFill>
                <a:latin typeface="Arial" charset="0"/>
                <a:cs typeface="Arial" charset="0"/>
              </a:rPr>
              <a:t>Arbetsmöjligheter</a:t>
            </a:r>
            <a:endParaRPr lang="sv-SE" altLang="sv-SE" sz="2000" dirty="0">
              <a:solidFill>
                <a:schemeClr val="tx1"/>
              </a:solidFill>
            </a:endParaRPr>
          </a:p>
        </p:txBody>
      </p:sp>
      <p:graphicFrame>
        <p:nvGraphicFramePr>
          <p:cNvPr id="5123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3571150"/>
              </p:ext>
            </p:extLst>
          </p:nvPr>
        </p:nvGraphicFramePr>
        <p:xfrm>
          <a:off x="1487488" y="1731963"/>
          <a:ext cx="5949950" cy="3306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Worksheet" r:id="rId4" imgW="8105652" imgH="4505402" progId="Excel.Sheet.8">
                  <p:embed/>
                </p:oleObj>
              </mc:Choice>
              <mc:Fallback>
                <p:oleObj name="Worksheet" r:id="rId4" imgW="8105652" imgH="4505402" progId="Excel.Sheet.8">
                  <p:embed/>
                  <p:pic>
                    <p:nvPicPr>
                      <p:cNvPr id="5123" name="Platshållare för innehåll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7488" y="1731963"/>
                        <a:ext cx="5949950" cy="3306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Platshållare för sidfot 1"/>
          <p:cNvSpPr>
            <a:spLocks noGrp="1"/>
          </p:cNvSpPr>
          <p:nvPr>
            <p:ph type="ftr" sz="quarter" idx="11"/>
          </p:nvPr>
        </p:nvSpPr>
        <p:spPr>
          <a:xfrm>
            <a:off x="6300192" y="6237312"/>
            <a:ext cx="2158008" cy="227112"/>
          </a:xfrm>
        </p:spPr>
        <p:txBody>
          <a:bodyPr/>
          <a:lstStyle/>
          <a:p>
            <a:pPr>
              <a:defRPr/>
            </a:pPr>
            <a:r>
              <a:rPr lang="sv-SE" dirty="0"/>
              <a:t>Kommunikationskontoret</a:t>
            </a:r>
          </a:p>
        </p:txBody>
      </p:sp>
      <p:sp>
        <p:nvSpPr>
          <p:cNvPr id="5" name="textruta 4"/>
          <p:cNvSpPr txBox="1"/>
          <p:nvPr/>
        </p:nvSpPr>
        <p:spPr>
          <a:xfrm>
            <a:off x="1187624" y="5445224"/>
            <a:ext cx="676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>
                <a:latin typeface="Helvetica LT Std" pitchFamily="34" charset="0"/>
              </a:rPr>
              <a:t>Män = 66        Kvinnor = 68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ubrik 1"/>
          <p:cNvSpPr>
            <a:spLocks noGrp="1"/>
          </p:cNvSpPr>
          <p:nvPr>
            <p:ph type="title"/>
          </p:nvPr>
        </p:nvSpPr>
        <p:spPr>
          <a:xfrm>
            <a:off x="685800" y="692150"/>
            <a:ext cx="7772400" cy="1081088"/>
          </a:xfrm>
        </p:spPr>
        <p:txBody>
          <a:bodyPr/>
          <a:lstStyle/>
          <a:p>
            <a:r>
              <a:rPr lang="sv-SE" altLang="sv-SE" sz="3200" dirty="0">
                <a:latin typeface="Arial" charset="0"/>
                <a:cs typeface="Arial" charset="0"/>
              </a:rPr>
              <a:t>Medborgarundersökning</a:t>
            </a:r>
            <a:br>
              <a:rPr lang="sv-SE" altLang="sv-SE" sz="6000" dirty="0">
                <a:latin typeface="Arial" charset="0"/>
                <a:cs typeface="Arial" charset="0"/>
              </a:rPr>
            </a:br>
            <a:r>
              <a:rPr lang="sv-SE" altLang="sv-SE" sz="2000" dirty="0">
                <a:solidFill>
                  <a:schemeClr val="tx1"/>
                </a:solidFill>
                <a:latin typeface="Arial" charset="0"/>
                <a:cs typeface="Arial" charset="0"/>
              </a:rPr>
              <a:t>Utbildningsmöjligheter</a:t>
            </a:r>
            <a:endParaRPr lang="sv-SE" altLang="sv-SE" sz="2000" dirty="0">
              <a:solidFill>
                <a:schemeClr val="tx1"/>
              </a:solidFill>
            </a:endParaRPr>
          </a:p>
        </p:txBody>
      </p:sp>
      <p:graphicFrame>
        <p:nvGraphicFramePr>
          <p:cNvPr id="6147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9201376"/>
              </p:ext>
            </p:extLst>
          </p:nvPr>
        </p:nvGraphicFramePr>
        <p:xfrm>
          <a:off x="1092200" y="1751013"/>
          <a:ext cx="6756400" cy="3255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Worksheet" r:id="rId4" imgW="8162918" imgH="3933717" progId="Excel.Sheet.8">
                  <p:embed/>
                </p:oleObj>
              </mc:Choice>
              <mc:Fallback>
                <p:oleObj name="Worksheet" r:id="rId4" imgW="8162918" imgH="3933717" progId="Excel.Sheet.8">
                  <p:embed/>
                  <p:pic>
                    <p:nvPicPr>
                      <p:cNvPr id="6147" name="Platshållare för innehåll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2200" y="1751013"/>
                        <a:ext cx="6756400" cy="3255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Platshållare för sidfot 1"/>
          <p:cNvSpPr>
            <a:spLocks noGrp="1"/>
          </p:cNvSpPr>
          <p:nvPr>
            <p:ph type="ftr" sz="quarter" idx="11"/>
          </p:nvPr>
        </p:nvSpPr>
        <p:spPr>
          <a:xfrm>
            <a:off x="6300192" y="6237312"/>
            <a:ext cx="2158008" cy="227112"/>
          </a:xfrm>
        </p:spPr>
        <p:txBody>
          <a:bodyPr/>
          <a:lstStyle/>
          <a:p>
            <a:pPr>
              <a:defRPr/>
            </a:pPr>
            <a:r>
              <a:rPr lang="sv-SE" dirty="0"/>
              <a:t>Kommunikationskontoret</a:t>
            </a:r>
          </a:p>
        </p:txBody>
      </p:sp>
      <p:sp>
        <p:nvSpPr>
          <p:cNvPr id="5" name="textruta 4"/>
          <p:cNvSpPr txBox="1"/>
          <p:nvPr/>
        </p:nvSpPr>
        <p:spPr>
          <a:xfrm>
            <a:off x="1187624" y="5445224"/>
            <a:ext cx="676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>
                <a:latin typeface="Helvetica LT Std" pitchFamily="34" charset="0"/>
              </a:rPr>
              <a:t>Män = 78        Kvinnor = 82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Vit Liggande presentation">
  <a:themeElements>
    <a:clrScheme name="Standardformgivnin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formgivning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formgivn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Vit Liggande presentation</Template>
  <TotalTime>15011</TotalTime>
  <Words>971</Words>
  <Application>Microsoft Office PowerPoint</Application>
  <PresentationFormat>Bildspel på skärmen (4:3)</PresentationFormat>
  <Paragraphs>244</Paragraphs>
  <Slides>35</Slides>
  <Notes>35</Notes>
  <HiddenSlides>0</HiddenSlides>
  <MMClips>0</MMClips>
  <ScaleCrop>false</ScaleCrop>
  <HeadingPairs>
    <vt:vector size="8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Serverprogram för OLE-inbäddning</vt:lpstr>
      </vt:variant>
      <vt:variant>
        <vt:i4>1</vt:i4>
      </vt:variant>
      <vt:variant>
        <vt:lpstr>Bildrubriker</vt:lpstr>
      </vt:variant>
      <vt:variant>
        <vt:i4>35</vt:i4>
      </vt:variant>
    </vt:vector>
  </HeadingPairs>
  <TitlesOfParts>
    <vt:vector size="42" baseType="lpstr">
      <vt:lpstr>Arial</vt:lpstr>
      <vt:lpstr>Calibri</vt:lpstr>
      <vt:lpstr>Helvetica LT Std</vt:lpstr>
      <vt:lpstr>Palatino Linotype</vt:lpstr>
      <vt:lpstr>Times New Roman</vt:lpstr>
      <vt:lpstr>Vit Liggande presentation</vt:lpstr>
      <vt:lpstr>Worksheet</vt:lpstr>
      <vt:lpstr>Medborgarundersökning </vt:lpstr>
      <vt:lpstr>Medborgarundersökning  Procentuell svarsfrekvens 2018</vt:lpstr>
      <vt:lpstr>Medborgarundersökning </vt:lpstr>
      <vt:lpstr>Medborgarundersökning </vt:lpstr>
      <vt:lpstr>Medborgarundersökning </vt:lpstr>
      <vt:lpstr>Medborgarundersökning Nöjd-Region-Index (NRI)</vt:lpstr>
      <vt:lpstr>Medborgarundersökning Rekommendation</vt:lpstr>
      <vt:lpstr>Medborgarundersökning Arbetsmöjligheter</vt:lpstr>
      <vt:lpstr>Medborgarundersökning Utbildningsmöjligheter</vt:lpstr>
      <vt:lpstr>Medborgarundersökning Bostäder</vt:lpstr>
      <vt:lpstr>Medborgarundersökning Kommunikationer</vt:lpstr>
      <vt:lpstr>Medborgarundersökning Kommersiellt utbud</vt:lpstr>
      <vt:lpstr>Medborgarundersökning Fritidsmöjligheter</vt:lpstr>
      <vt:lpstr>Medborgarundersökning Trygghet</vt:lpstr>
      <vt:lpstr>Vad ska prioriteras för ökat NRI?</vt:lpstr>
      <vt:lpstr>Medborgarundersökning Nöjd-Medborgar-Index (NMI)</vt:lpstr>
      <vt:lpstr>Medborgarundersökning Bemötande - Tillgänglighet</vt:lpstr>
      <vt:lpstr>Medborgarundersökning Förskolan</vt:lpstr>
      <vt:lpstr>Medborgarundersökning Grundskolan</vt:lpstr>
      <vt:lpstr>Medborgarundersökning Gymnasieskolan</vt:lpstr>
      <vt:lpstr>Medborgarundersökning Äldreomsorgen</vt:lpstr>
      <vt:lpstr>Medborgarundersökning Stöd för utsatta personer</vt:lpstr>
      <vt:lpstr>Medborgarundersökning Räddningstjänsten</vt:lpstr>
      <vt:lpstr>Medborgarundersökning Gång- och cykelvägar</vt:lpstr>
      <vt:lpstr>Medborgarundersökning Gator och vägar</vt:lpstr>
      <vt:lpstr>Medborgarundersökning Idrotts- och motionsanläggningar</vt:lpstr>
      <vt:lpstr>Medborgarundersökning Kulturverksamhet</vt:lpstr>
      <vt:lpstr>Medborgarundersökning Miljöarbete</vt:lpstr>
      <vt:lpstr>Medborgarundersökning Renhållning och sophämtning</vt:lpstr>
      <vt:lpstr>Medborgarundersökning Vatten och avlopp</vt:lpstr>
      <vt:lpstr>Vad ska prioriteras för ökat NMI?</vt:lpstr>
      <vt:lpstr>Medborgarundersökning Nöjd-Inflytande-Index (NII)</vt:lpstr>
      <vt:lpstr>Inflytandefaktorer 2018 </vt:lpstr>
      <vt:lpstr>Inflytandefaktorer 2016 - 2018 </vt:lpstr>
      <vt:lpstr>Vad ska prioriteras för ökat NII? </vt:lpstr>
    </vt:vector>
  </TitlesOfParts>
  <Company>Luleå Kommun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Medarbetarundersökning</dc:title>
  <dc:creator>Jönsson, Roger</dc:creator>
  <cp:lastModifiedBy>Stina Östman</cp:lastModifiedBy>
  <cp:revision>384</cp:revision>
  <cp:lastPrinted>2016-01-05T10:05:55Z</cp:lastPrinted>
  <dcterms:created xsi:type="dcterms:W3CDTF">2011-11-08T07:54:37Z</dcterms:created>
  <dcterms:modified xsi:type="dcterms:W3CDTF">2019-01-22T10:15:08Z</dcterms:modified>
</cp:coreProperties>
</file>